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Arimo Bold" panose="020B0604020202020204" charset="0"/>
      <p:regular r:id="rId12"/>
    </p:embeddedFont>
    <p:embeddedFont>
      <p:font typeface="Corben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6" d="100"/>
          <a:sy n="46" d="100"/>
        </p:scale>
        <p:origin x="54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7490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132939" y="1858446"/>
            <a:ext cx="9164121" cy="353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31"/>
              </a:lnSpc>
            </a:pPr>
            <a:r>
              <a:rPr lang="en-US" sz="7544" dirty="0">
                <a:solidFill>
                  <a:srgbClr val="1B1B27"/>
                </a:solidFill>
                <a:latin typeface="Corben"/>
              </a:rPr>
              <a:t>Introduction to Information Technology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2939" y="5811172"/>
            <a:ext cx="9164121" cy="1780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04155"/>
                </a:solidFill>
                <a:latin typeface="Arimo"/>
              </a:rPr>
              <a:t> Information technology (IT) is the use of computers, software, and networks to store, process, and transmit information. It encompasses a wide range of technologies that power our digital world, from hardware and software to networking and cybersecurity.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36736" y="7966174"/>
            <a:ext cx="453777" cy="453778"/>
            <a:chOff x="0" y="0"/>
            <a:chExt cx="605037" cy="605037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592328" cy="592328"/>
            </a:xfrm>
            <a:custGeom>
              <a:avLst/>
              <a:gdLst/>
              <a:ahLst/>
              <a:cxnLst/>
              <a:rect l="l" t="t" r="r" b="b"/>
              <a:pathLst>
                <a:path w="592328" h="592328">
                  <a:moveTo>
                    <a:pt x="0" y="296164"/>
                  </a:moveTo>
                  <a:cubicBezTo>
                    <a:pt x="0" y="132588"/>
                    <a:pt x="132588" y="0"/>
                    <a:pt x="296164" y="0"/>
                  </a:cubicBezTo>
                  <a:cubicBezTo>
                    <a:pt x="459740" y="0"/>
                    <a:pt x="592328" y="132588"/>
                    <a:pt x="592328" y="296164"/>
                  </a:cubicBezTo>
                  <a:cubicBezTo>
                    <a:pt x="592328" y="459740"/>
                    <a:pt x="459740" y="592328"/>
                    <a:pt x="296164" y="592328"/>
                  </a:cubicBezTo>
                  <a:cubicBezTo>
                    <a:pt x="132588" y="592328"/>
                    <a:pt x="0" y="459740"/>
                    <a:pt x="0" y="296164"/>
                  </a:cubicBezTo>
                  <a:close/>
                </a:path>
              </a:pathLst>
            </a:custGeom>
            <a:solidFill>
              <a:srgbClr val="4563E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605028" cy="605028"/>
            </a:xfrm>
            <a:custGeom>
              <a:avLst/>
              <a:gdLst/>
              <a:ahLst/>
              <a:cxnLst/>
              <a:rect l="l" t="t" r="r" b="b"/>
              <a:pathLst>
                <a:path w="605028" h="605028">
                  <a:moveTo>
                    <a:pt x="0" y="302514"/>
                  </a:moveTo>
                  <a:cubicBezTo>
                    <a:pt x="0" y="135382"/>
                    <a:pt x="135382" y="0"/>
                    <a:pt x="302514" y="0"/>
                  </a:cubicBezTo>
                  <a:cubicBezTo>
                    <a:pt x="304419" y="0"/>
                    <a:pt x="306324" y="889"/>
                    <a:pt x="307467" y="2413"/>
                  </a:cubicBezTo>
                  <a:lnTo>
                    <a:pt x="302514" y="6350"/>
                  </a:lnTo>
                  <a:lnTo>
                    <a:pt x="302514" y="0"/>
                  </a:lnTo>
                  <a:lnTo>
                    <a:pt x="302514" y="6350"/>
                  </a:lnTo>
                  <a:lnTo>
                    <a:pt x="302514" y="0"/>
                  </a:lnTo>
                  <a:cubicBezTo>
                    <a:pt x="469646" y="0"/>
                    <a:pt x="605028" y="135382"/>
                    <a:pt x="605028" y="302514"/>
                  </a:cubicBezTo>
                  <a:cubicBezTo>
                    <a:pt x="605028" y="305435"/>
                    <a:pt x="602996" y="307975"/>
                    <a:pt x="600202" y="308737"/>
                  </a:cubicBezTo>
                  <a:lnTo>
                    <a:pt x="598678" y="302514"/>
                  </a:lnTo>
                  <a:lnTo>
                    <a:pt x="605028" y="302514"/>
                  </a:lnTo>
                  <a:cubicBezTo>
                    <a:pt x="605028" y="469646"/>
                    <a:pt x="469646" y="605028"/>
                    <a:pt x="302514" y="605028"/>
                  </a:cubicBezTo>
                  <a:lnTo>
                    <a:pt x="302514" y="598678"/>
                  </a:lnTo>
                  <a:lnTo>
                    <a:pt x="302514" y="592328"/>
                  </a:lnTo>
                  <a:lnTo>
                    <a:pt x="302514" y="598678"/>
                  </a:lnTo>
                  <a:lnTo>
                    <a:pt x="302514" y="605028"/>
                  </a:lnTo>
                  <a:cubicBezTo>
                    <a:pt x="135382" y="605028"/>
                    <a:pt x="0" y="469646"/>
                    <a:pt x="0" y="302514"/>
                  </a:cubicBezTo>
                  <a:lnTo>
                    <a:pt x="6350" y="302514"/>
                  </a:lnTo>
                  <a:lnTo>
                    <a:pt x="0" y="302514"/>
                  </a:lnTo>
                  <a:moveTo>
                    <a:pt x="12700" y="302514"/>
                  </a:moveTo>
                  <a:lnTo>
                    <a:pt x="6350" y="302514"/>
                  </a:lnTo>
                  <a:lnTo>
                    <a:pt x="12700" y="302514"/>
                  </a:lnTo>
                  <a:cubicBezTo>
                    <a:pt x="12700" y="462534"/>
                    <a:pt x="142494" y="592328"/>
                    <a:pt x="302514" y="592328"/>
                  </a:cubicBezTo>
                  <a:cubicBezTo>
                    <a:pt x="306070" y="592328"/>
                    <a:pt x="308864" y="595122"/>
                    <a:pt x="308864" y="598678"/>
                  </a:cubicBezTo>
                  <a:cubicBezTo>
                    <a:pt x="308864" y="602234"/>
                    <a:pt x="306070" y="605028"/>
                    <a:pt x="302514" y="605028"/>
                  </a:cubicBezTo>
                  <a:cubicBezTo>
                    <a:pt x="298958" y="605028"/>
                    <a:pt x="296164" y="602234"/>
                    <a:pt x="296164" y="598678"/>
                  </a:cubicBezTo>
                  <a:cubicBezTo>
                    <a:pt x="296164" y="595122"/>
                    <a:pt x="298958" y="592328"/>
                    <a:pt x="302514" y="592328"/>
                  </a:cubicBezTo>
                  <a:cubicBezTo>
                    <a:pt x="462534" y="592328"/>
                    <a:pt x="592328" y="462534"/>
                    <a:pt x="592328" y="302514"/>
                  </a:cubicBezTo>
                  <a:cubicBezTo>
                    <a:pt x="592328" y="299593"/>
                    <a:pt x="594360" y="297053"/>
                    <a:pt x="597154" y="296291"/>
                  </a:cubicBezTo>
                  <a:lnTo>
                    <a:pt x="598678" y="302514"/>
                  </a:lnTo>
                  <a:lnTo>
                    <a:pt x="592328" y="302514"/>
                  </a:lnTo>
                  <a:cubicBezTo>
                    <a:pt x="592328" y="142494"/>
                    <a:pt x="462534" y="12700"/>
                    <a:pt x="302514" y="12700"/>
                  </a:cubicBezTo>
                  <a:cubicBezTo>
                    <a:pt x="300609" y="12700"/>
                    <a:pt x="298704" y="11811"/>
                    <a:pt x="297561" y="10287"/>
                  </a:cubicBezTo>
                  <a:lnTo>
                    <a:pt x="302514" y="6350"/>
                  </a:lnTo>
                  <a:lnTo>
                    <a:pt x="302514" y="12700"/>
                  </a:lnTo>
                  <a:cubicBezTo>
                    <a:pt x="142494" y="12700"/>
                    <a:pt x="12700" y="142494"/>
                    <a:pt x="12700" y="30251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17027" y="8166378"/>
            <a:ext cx="93047" cy="7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439">
                <a:solidFill>
                  <a:srgbClr val="FFFFFF"/>
                </a:solidFill>
                <a:latin typeface="Arimo"/>
              </a:rPr>
              <a:t>Ha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16047" y="7919621"/>
            <a:ext cx="2862887" cy="932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7"/>
              </a:lnSpc>
            </a:pPr>
            <a:r>
              <a:rPr lang="en-US" sz="2733" dirty="0">
                <a:solidFill>
                  <a:srgbClr val="404155"/>
                </a:solidFill>
                <a:latin typeface="Arimo Bold"/>
              </a:rPr>
              <a:t>by Harshil Hirani</a:t>
            </a:r>
          </a:p>
          <a:p>
            <a:pPr algn="l">
              <a:lnSpc>
                <a:spcPts val="3827"/>
              </a:lnSpc>
            </a:pPr>
            <a:r>
              <a:rPr lang="en-US" sz="2733" dirty="0">
                <a:solidFill>
                  <a:srgbClr val="404155"/>
                </a:solidFill>
                <a:latin typeface="Arimo Bold"/>
              </a:rPr>
              <a:t>     Smit Modi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7490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38931" y="2343775"/>
            <a:ext cx="7411967" cy="805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dirty="0">
                <a:solidFill>
                  <a:srgbClr val="1B1B27"/>
                </a:solidFill>
                <a:latin typeface="Corben"/>
              </a:rPr>
              <a:t>Hardware Components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38931" y="3915549"/>
            <a:ext cx="3288982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1B1B27"/>
                </a:solidFill>
                <a:latin typeface="Corben"/>
              </a:rPr>
              <a:t>Processors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38931" y="4551045"/>
            <a:ext cx="3762554" cy="222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dirty="0">
                <a:solidFill>
                  <a:srgbClr val="404155"/>
                </a:solidFill>
                <a:latin typeface="Arimo"/>
              </a:rPr>
              <a:t>The central processing unit (CPU) is the brain of a computer, responsible for executing instructions and performing calculations.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71355" y="3915549"/>
            <a:ext cx="3288982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1B1B27"/>
                </a:solidFill>
                <a:latin typeface="Corben"/>
              </a:rPr>
              <a:t>Memory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71355" y="4551045"/>
            <a:ext cx="3762554" cy="311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04155"/>
                </a:solidFill>
                <a:latin typeface="Arimo"/>
              </a:rPr>
              <a:t>Random Access Memory (RAM) provides temporary storage for data and instructions, while storage devices like hard drives and solid-state drives provide long-term storage.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03780" y="3915549"/>
            <a:ext cx="3288982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1B1B27"/>
                </a:solidFill>
                <a:latin typeface="Corben"/>
              </a:rPr>
              <a:t>Peripherals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03780" y="4551045"/>
            <a:ext cx="3762554" cy="222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04155"/>
                </a:solidFill>
                <a:latin typeface="Arimo"/>
              </a:rPr>
              <a:t>Peripherals include input devices like keyboards and mice, as well as output devices like monitors, printers, and speakers.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7490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38931" y="2442746"/>
            <a:ext cx="10466070" cy="805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>
                <a:solidFill>
                  <a:srgbClr val="1B1B27"/>
                </a:solidFill>
                <a:latin typeface="Corben"/>
              </a:rPr>
              <a:t>Software and Operating Systems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542729" y="4061221"/>
            <a:ext cx="634454" cy="634454"/>
            <a:chOff x="0" y="0"/>
            <a:chExt cx="845938" cy="845938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833247" cy="833247"/>
            </a:xfrm>
            <a:custGeom>
              <a:avLst/>
              <a:gdLst/>
              <a:ahLst/>
              <a:cxnLst/>
              <a:rect l="l" t="t" r="r" b="b"/>
              <a:pathLst>
                <a:path w="833247" h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623" y="0"/>
                  </a:lnTo>
                  <a:cubicBezTo>
                    <a:pt x="758698" y="0"/>
                    <a:pt x="833247" y="74549"/>
                    <a:pt x="833247" y="166624"/>
                  </a:cubicBezTo>
                  <a:lnTo>
                    <a:pt x="833247" y="666623"/>
                  </a:lnTo>
                  <a:cubicBezTo>
                    <a:pt x="833247" y="758698"/>
                    <a:pt x="758698" y="833247"/>
                    <a:pt x="666623" y="833247"/>
                  </a:cubicBezTo>
                  <a:lnTo>
                    <a:pt x="166624" y="833247"/>
                  </a:lnTo>
                  <a:cubicBezTo>
                    <a:pt x="74549" y="833247"/>
                    <a:pt x="0" y="758571"/>
                    <a:pt x="0" y="666623"/>
                  </a:cubicBezTo>
                  <a:close/>
                </a:path>
              </a:pathLst>
            </a:custGeom>
            <a:solidFill>
              <a:srgbClr val="D2D9F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845947" cy="845947"/>
            </a:xfrm>
            <a:custGeom>
              <a:avLst/>
              <a:gdLst/>
              <a:ahLst/>
              <a:cxnLst/>
              <a:rect l="l" t="t" r="r" b="b"/>
              <a:pathLst>
                <a:path w="845947" h="845947">
                  <a:moveTo>
                    <a:pt x="0" y="172974"/>
                  </a:moveTo>
                  <a:cubicBezTo>
                    <a:pt x="0" y="77470"/>
                    <a:pt x="77470" y="0"/>
                    <a:pt x="172974" y="0"/>
                  </a:cubicBez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cubicBezTo>
                    <a:pt x="768477" y="0"/>
                    <a:pt x="845947" y="77470"/>
                    <a:pt x="845947" y="172974"/>
                  </a:cubicBezTo>
                  <a:lnTo>
                    <a:pt x="839597" y="172974"/>
                  </a:lnTo>
                  <a:lnTo>
                    <a:pt x="845947" y="172974"/>
                  </a:lnTo>
                  <a:lnTo>
                    <a:pt x="845947" y="672973"/>
                  </a:lnTo>
                  <a:lnTo>
                    <a:pt x="839597" y="672973"/>
                  </a:lnTo>
                  <a:lnTo>
                    <a:pt x="845947" y="672973"/>
                  </a:lnTo>
                  <a:cubicBezTo>
                    <a:pt x="845947" y="768477"/>
                    <a:pt x="768477" y="845947"/>
                    <a:pt x="672973" y="845947"/>
                  </a:cubicBezTo>
                  <a:lnTo>
                    <a:pt x="672973" y="839597"/>
                  </a:lnTo>
                  <a:lnTo>
                    <a:pt x="672973" y="845947"/>
                  </a:lnTo>
                  <a:lnTo>
                    <a:pt x="172974" y="845947"/>
                  </a:lnTo>
                  <a:lnTo>
                    <a:pt x="172974" y="839597"/>
                  </a:lnTo>
                  <a:lnTo>
                    <a:pt x="172974" y="845947"/>
                  </a:lnTo>
                  <a:cubicBezTo>
                    <a:pt x="77470" y="845947"/>
                    <a:pt x="0" y="768477"/>
                    <a:pt x="0" y="672973"/>
                  </a:cubicBezTo>
                  <a:lnTo>
                    <a:pt x="0" y="172974"/>
                  </a:lnTo>
                  <a:lnTo>
                    <a:pt x="6350" y="172974"/>
                  </a:lnTo>
                  <a:lnTo>
                    <a:pt x="0" y="172974"/>
                  </a:lnTo>
                  <a:moveTo>
                    <a:pt x="12700" y="172974"/>
                  </a:moveTo>
                  <a:lnTo>
                    <a:pt x="12700" y="672973"/>
                  </a:lnTo>
                  <a:lnTo>
                    <a:pt x="6350" y="672973"/>
                  </a:lnTo>
                  <a:lnTo>
                    <a:pt x="12700" y="672973"/>
                  </a:lnTo>
                  <a:cubicBezTo>
                    <a:pt x="12700" y="761492"/>
                    <a:pt x="84455" y="833247"/>
                    <a:pt x="172974" y="833247"/>
                  </a:cubicBezTo>
                  <a:lnTo>
                    <a:pt x="672973" y="833247"/>
                  </a:lnTo>
                  <a:cubicBezTo>
                    <a:pt x="761492" y="833247"/>
                    <a:pt x="833247" y="761492"/>
                    <a:pt x="833247" y="672973"/>
                  </a:cubicBezTo>
                  <a:lnTo>
                    <a:pt x="833247" y="172974"/>
                  </a:lnTo>
                  <a:cubicBezTo>
                    <a:pt x="833247" y="84455"/>
                    <a:pt x="761492" y="12700"/>
                    <a:pt x="672973" y="12700"/>
                  </a:cubicBezTo>
                  <a:lnTo>
                    <a:pt x="172974" y="12700"/>
                  </a:lnTo>
                  <a:lnTo>
                    <a:pt x="172974" y="6350"/>
                  </a:lnTo>
                  <a:lnTo>
                    <a:pt x="172974" y="12700"/>
                  </a:lnTo>
                  <a:cubicBezTo>
                    <a:pt x="84455" y="12700"/>
                    <a:pt x="12700" y="84455"/>
                    <a:pt x="12700" y="172974"/>
                  </a:cubicBezTo>
                  <a:close/>
                </a:path>
              </a:pathLst>
            </a:custGeom>
            <a:solidFill>
              <a:srgbClr val="B8BFD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541574" y="4188054"/>
            <a:ext cx="3127057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04155"/>
                </a:solidFill>
                <a:latin typeface="Corben"/>
              </a:rPr>
              <a:t>System Software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41574" y="4712375"/>
            <a:ext cx="3127057" cy="266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04155"/>
                </a:solidFill>
                <a:latin typeface="Arimo"/>
              </a:rPr>
              <a:t>Operating systems like Windows, macOS, and Linux provide the core functionality and manage system resources.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033022" y="4061221"/>
            <a:ext cx="634454" cy="634454"/>
            <a:chOff x="0" y="0"/>
            <a:chExt cx="845938" cy="845938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833247" cy="833247"/>
            </a:xfrm>
            <a:custGeom>
              <a:avLst/>
              <a:gdLst/>
              <a:ahLst/>
              <a:cxnLst/>
              <a:rect l="l" t="t" r="r" b="b"/>
              <a:pathLst>
                <a:path w="833247" h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623" y="0"/>
                  </a:lnTo>
                  <a:cubicBezTo>
                    <a:pt x="758698" y="0"/>
                    <a:pt x="833247" y="74549"/>
                    <a:pt x="833247" y="166624"/>
                  </a:cubicBezTo>
                  <a:lnTo>
                    <a:pt x="833247" y="666623"/>
                  </a:lnTo>
                  <a:cubicBezTo>
                    <a:pt x="833247" y="758698"/>
                    <a:pt x="758698" y="833247"/>
                    <a:pt x="666623" y="833247"/>
                  </a:cubicBezTo>
                  <a:lnTo>
                    <a:pt x="166624" y="833247"/>
                  </a:lnTo>
                  <a:cubicBezTo>
                    <a:pt x="74549" y="833247"/>
                    <a:pt x="0" y="758571"/>
                    <a:pt x="0" y="666623"/>
                  </a:cubicBezTo>
                  <a:close/>
                </a:path>
              </a:pathLst>
            </a:custGeom>
            <a:solidFill>
              <a:srgbClr val="D2D9F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845947" cy="845947"/>
            </a:xfrm>
            <a:custGeom>
              <a:avLst/>
              <a:gdLst/>
              <a:ahLst/>
              <a:cxnLst/>
              <a:rect l="l" t="t" r="r" b="b"/>
              <a:pathLst>
                <a:path w="845947" h="845947">
                  <a:moveTo>
                    <a:pt x="0" y="172974"/>
                  </a:moveTo>
                  <a:cubicBezTo>
                    <a:pt x="0" y="77470"/>
                    <a:pt x="77470" y="0"/>
                    <a:pt x="172974" y="0"/>
                  </a:cubicBez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cubicBezTo>
                    <a:pt x="768477" y="0"/>
                    <a:pt x="845947" y="77470"/>
                    <a:pt x="845947" y="172974"/>
                  </a:cubicBezTo>
                  <a:lnTo>
                    <a:pt x="839597" y="172974"/>
                  </a:lnTo>
                  <a:lnTo>
                    <a:pt x="845947" y="172974"/>
                  </a:lnTo>
                  <a:lnTo>
                    <a:pt x="845947" y="672973"/>
                  </a:lnTo>
                  <a:lnTo>
                    <a:pt x="839597" y="672973"/>
                  </a:lnTo>
                  <a:lnTo>
                    <a:pt x="845947" y="672973"/>
                  </a:lnTo>
                  <a:cubicBezTo>
                    <a:pt x="845947" y="768477"/>
                    <a:pt x="768477" y="845947"/>
                    <a:pt x="672973" y="845947"/>
                  </a:cubicBezTo>
                  <a:lnTo>
                    <a:pt x="672973" y="839597"/>
                  </a:lnTo>
                  <a:lnTo>
                    <a:pt x="672973" y="845947"/>
                  </a:lnTo>
                  <a:lnTo>
                    <a:pt x="172974" y="845947"/>
                  </a:lnTo>
                  <a:lnTo>
                    <a:pt x="172974" y="839597"/>
                  </a:lnTo>
                  <a:lnTo>
                    <a:pt x="172974" y="845947"/>
                  </a:lnTo>
                  <a:cubicBezTo>
                    <a:pt x="77470" y="845947"/>
                    <a:pt x="0" y="768477"/>
                    <a:pt x="0" y="672973"/>
                  </a:cubicBezTo>
                  <a:lnTo>
                    <a:pt x="0" y="172974"/>
                  </a:lnTo>
                  <a:lnTo>
                    <a:pt x="6350" y="172974"/>
                  </a:lnTo>
                  <a:lnTo>
                    <a:pt x="0" y="172974"/>
                  </a:lnTo>
                  <a:moveTo>
                    <a:pt x="12700" y="172974"/>
                  </a:moveTo>
                  <a:lnTo>
                    <a:pt x="12700" y="672973"/>
                  </a:lnTo>
                  <a:lnTo>
                    <a:pt x="6350" y="672973"/>
                  </a:lnTo>
                  <a:lnTo>
                    <a:pt x="12700" y="672973"/>
                  </a:lnTo>
                  <a:cubicBezTo>
                    <a:pt x="12700" y="761492"/>
                    <a:pt x="84455" y="833247"/>
                    <a:pt x="172974" y="833247"/>
                  </a:cubicBezTo>
                  <a:lnTo>
                    <a:pt x="672973" y="833247"/>
                  </a:lnTo>
                  <a:cubicBezTo>
                    <a:pt x="761492" y="833247"/>
                    <a:pt x="833247" y="761492"/>
                    <a:pt x="833247" y="672973"/>
                  </a:cubicBezTo>
                  <a:lnTo>
                    <a:pt x="833247" y="172974"/>
                  </a:lnTo>
                  <a:cubicBezTo>
                    <a:pt x="833247" y="84455"/>
                    <a:pt x="761492" y="12700"/>
                    <a:pt x="672973" y="12700"/>
                  </a:cubicBezTo>
                  <a:lnTo>
                    <a:pt x="172974" y="12700"/>
                  </a:lnTo>
                  <a:lnTo>
                    <a:pt x="172974" y="6350"/>
                  </a:lnTo>
                  <a:lnTo>
                    <a:pt x="172974" y="12700"/>
                  </a:lnTo>
                  <a:cubicBezTo>
                    <a:pt x="84455" y="12700"/>
                    <a:pt x="12700" y="84455"/>
                    <a:pt x="12700" y="172974"/>
                  </a:cubicBezTo>
                  <a:close/>
                </a:path>
              </a:pathLst>
            </a:custGeom>
            <a:solidFill>
              <a:srgbClr val="B8BFD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332970" y="4144744"/>
            <a:ext cx="34409" cy="44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>
                <a:solidFill>
                  <a:srgbClr val="404155"/>
                </a:solidFill>
                <a:latin typeface="Corben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1867" y="4188054"/>
            <a:ext cx="3127057" cy="79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04155"/>
                </a:solidFill>
                <a:latin typeface="Corben"/>
              </a:rPr>
              <a:t>Application Software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1867" y="5146358"/>
            <a:ext cx="3127057" cy="2669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04155"/>
                </a:solidFill>
                <a:latin typeface="Arimo"/>
              </a:rPr>
              <a:t>Productivity tools, media players, web browsers, and other apps allow users to accomplish specific tasks.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523315" y="4061221"/>
            <a:ext cx="634454" cy="634454"/>
            <a:chOff x="0" y="0"/>
            <a:chExt cx="845938" cy="845938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833247" cy="833247"/>
            </a:xfrm>
            <a:custGeom>
              <a:avLst/>
              <a:gdLst/>
              <a:ahLst/>
              <a:cxnLst/>
              <a:rect l="l" t="t" r="r" b="b"/>
              <a:pathLst>
                <a:path w="833247" h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623" y="0"/>
                  </a:lnTo>
                  <a:cubicBezTo>
                    <a:pt x="758698" y="0"/>
                    <a:pt x="833247" y="74549"/>
                    <a:pt x="833247" y="166624"/>
                  </a:cubicBezTo>
                  <a:lnTo>
                    <a:pt x="833247" y="666623"/>
                  </a:lnTo>
                  <a:cubicBezTo>
                    <a:pt x="833247" y="758698"/>
                    <a:pt x="758698" y="833247"/>
                    <a:pt x="666623" y="833247"/>
                  </a:cubicBezTo>
                  <a:lnTo>
                    <a:pt x="166624" y="833247"/>
                  </a:lnTo>
                  <a:cubicBezTo>
                    <a:pt x="74549" y="833247"/>
                    <a:pt x="0" y="758571"/>
                    <a:pt x="0" y="666623"/>
                  </a:cubicBezTo>
                  <a:close/>
                </a:path>
              </a:pathLst>
            </a:custGeom>
            <a:solidFill>
              <a:srgbClr val="D2D9F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845947" cy="845947"/>
            </a:xfrm>
            <a:custGeom>
              <a:avLst/>
              <a:gdLst/>
              <a:ahLst/>
              <a:cxnLst/>
              <a:rect l="l" t="t" r="r" b="b"/>
              <a:pathLst>
                <a:path w="845947" h="845947">
                  <a:moveTo>
                    <a:pt x="0" y="172974"/>
                  </a:moveTo>
                  <a:cubicBezTo>
                    <a:pt x="0" y="77470"/>
                    <a:pt x="77470" y="0"/>
                    <a:pt x="172974" y="0"/>
                  </a:cubicBez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cubicBezTo>
                    <a:pt x="768477" y="0"/>
                    <a:pt x="845947" y="77470"/>
                    <a:pt x="845947" y="172974"/>
                  </a:cubicBezTo>
                  <a:lnTo>
                    <a:pt x="839597" y="172974"/>
                  </a:lnTo>
                  <a:lnTo>
                    <a:pt x="845947" y="172974"/>
                  </a:lnTo>
                  <a:lnTo>
                    <a:pt x="845947" y="672973"/>
                  </a:lnTo>
                  <a:lnTo>
                    <a:pt x="839597" y="672973"/>
                  </a:lnTo>
                  <a:lnTo>
                    <a:pt x="845947" y="672973"/>
                  </a:lnTo>
                  <a:cubicBezTo>
                    <a:pt x="845947" y="768477"/>
                    <a:pt x="768477" y="845947"/>
                    <a:pt x="672973" y="845947"/>
                  </a:cubicBezTo>
                  <a:lnTo>
                    <a:pt x="672973" y="839597"/>
                  </a:lnTo>
                  <a:lnTo>
                    <a:pt x="672973" y="845947"/>
                  </a:lnTo>
                  <a:lnTo>
                    <a:pt x="172974" y="845947"/>
                  </a:lnTo>
                  <a:lnTo>
                    <a:pt x="172974" y="839597"/>
                  </a:lnTo>
                  <a:lnTo>
                    <a:pt x="172974" y="845947"/>
                  </a:lnTo>
                  <a:cubicBezTo>
                    <a:pt x="77470" y="845947"/>
                    <a:pt x="0" y="768477"/>
                    <a:pt x="0" y="672973"/>
                  </a:cubicBezTo>
                  <a:lnTo>
                    <a:pt x="0" y="172974"/>
                  </a:lnTo>
                  <a:lnTo>
                    <a:pt x="6350" y="172974"/>
                  </a:lnTo>
                  <a:lnTo>
                    <a:pt x="0" y="172974"/>
                  </a:lnTo>
                  <a:moveTo>
                    <a:pt x="12700" y="172974"/>
                  </a:moveTo>
                  <a:lnTo>
                    <a:pt x="12700" y="672973"/>
                  </a:lnTo>
                  <a:lnTo>
                    <a:pt x="6350" y="672973"/>
                  </a:lnTo>
                  <a:lnTo>
                    <a:pt x="12700" y="672973"/>
                  </a:lnTo>
                  <a:cubicBezTo>
                    <a:pt x="12700" y="761492"/>
                    <a:pt x="84455" y="833247"/>
                    <a:pt x="172974" y="833247"/>
                  </a:cubicBezTo>
                  <a:lnTo>
                    <a:pt x="672973" y="833247"/>
                  </a:lnTo>
                  <a:cubicBezTo>
                    <a:pt x="761492" y="833247"/>
                    <a:pt x="833247" y="761492"/>
                    <a:pt x="833247" y="672973"/>
                  </a:cubicBezTo>
                  <a:lnTo>
                    <a:pt x="833247" y="172974"/>
                  </a:lnTo>
                  <a:cubicBezTo>
                    <a:pt x="833247" y="84455"/>
                    <a:pt x="761492" y="12700"/>
                    <a:pt x="672973" y="12700"/>
                  </a:cubicBezTo>
                  <a:lnTo>
                    <a:pt x="172974" y="12700"/>
                  </a:lnTo>
                  <a:lnTo>
                    <a:pt x="172974" y="6350"/>
                  </a:lnTo>
                  <a:lnTo>
                    <a:pt x="172974" y="12700"/>
                  </a:lnTo>
                  <a:cubicBezTo>
                    <a:pt x="84455" y="12700"/>
                    <a:pt x="12700" y="84455"/>
                    <a:pt x="12700" y="172974"/>
                  </a:cubicBezTo>
                  <a:close/>
                </a:path>
              </a:pathLst>
            </a:custGeom>
            <a:solidFill>
              <a:srgbClr val="B8BFD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1814929" y="4144744"/>
            <a:ext cx="51077" cy="44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>
                <a:solidFill>
                  <a:srgbClr val="404155"/>
                </a:solidFill>
                <a:latin typeface="Corben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22160" y="4188054"/>
            <a:ext cx="3127057" cy="79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04155"/>
                </a:solidFill>
                <a:latin typeface="Corben"/>
              </a:rPr>
              <a:t>Programming Languages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22160" y="5146358"/>
            <a:ext cx="3127057" cy="222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04155"/>
                </a:solidFill>
                <a:latin typeface="Arimo"/>
              </a:rPr>
              <a:t>Languages like Python, Java, and JavaScript are used to create custom software and applications.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286018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7490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12583061" y="0"/>
            <a:ext cx="5704939" cy="10287000"/>
          </a:xfrm>
          <a:custGeom>
            <a:avLst/>
            <a:gdLst/>
            <a:ahLst/>
            <a:cxnLst/>
            <a:rect l="l" t="t" r="r" b="b"/>
            <a:pathLst>
              <a:path w="5704939" h="10287000">
                <a:moveTo>
                  <a:pt x="0" y="0"/>
                </a:moveTo>
                <a:lnTo>
                  <a:pt x="5704939" y="0"/>
                </a:lnTo>
                <a:lnTo>
                  <a:pt x="570493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389" b="-1238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140843" y="721875"/>
            <a:ext cx="10647342" cy="805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>
                <a:solidFill>
                  <a:srgbClr val="1B1B27"/>
                </a:solidFill>
                <a:latin typeface="Corben"/>
              </a:rPr>
              <a:t>Networking and Communication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30388" y="2441376"/>
            <a:ext cx="55513" cy="6688782"/>
            <a:chOff x="0" y="0"/>
            <a:chExt cx="74017" cy="89183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4041" cy="8918321"/>
            </a:xfrm>
            <a:custGeom>
              <a:avLst/>
              <a:gdLst/>
              <a:ahLst/>
              <a:cxnLst/>
              <a:rect l="l" t="t" r="r" b="b"/>
              <a:pathLst>
                <a:path w="74041" h="8918321">
                  <a:moveTo>
                    <a:pt x="0" y="36957"/>
                  </a:moveTo>
                  <a:cubicBezTo>
                    <a:pt x="0" y="16510"/>
                    <a:pt x="16510" y="0"/>
                    <a:pt x="36957" y="0"/>
                  </a:cubicBezTo>
                  <a:cubicBezTo>
                    <a:pt x="57404" y="0"/>
                    <a:pt x="74041" y="16510"/>
                    <a:pt x="74041" y="36957"/>
                  </a:cubicBezTo>
                  <a:lnTo>
                    <a:pt x="74041" y="8881364"/>
                  </a:lnTo>
                  <a:cubicBezTo>
                    <a:pt x="74041" y="8901811"/>
                    <a:pt x="57531" y="8918321"/>
                    <a:pt x="37084" y="8918321"/>
                  </a:cubicBezTo>
                  <a:cubicBezTo>
                    <a:pt x="16637" y="8918321"/>
                    <a:pt x="0" y="8901811"/>
                    <a:pt x="0" y="8881364"/>
                  </a:cubicBezTo>
                  <a:close/>
                </a:path>
              </a:pathLst>
            </a:custGeom>
            <a:solidFill>
              <a:srgbClr val="B8BFD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70534" y="2943001"/>
            <a:ext cx="971996" cy="55512"/>
            <a:chOff x="0" y="0"/>
            <a:chExt cx="1295995" cy="740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5908" cy="74041"/>
            </a:xfrm>
            <a:custGeom>
              <a:avLst/>
              <a:gdLst/>
              <a:ahLst/>
              <a:cxnLst/>
              <a:rect l="l" t="t" r="r" b="b"/>
              <a:pathLst>
                <a:path w="1295908" h="74041">
                  <a:moveTo>
                    <a:pt x="0" y="36957"/>
                  </a:moveTo>
                  <a:cubicBezTo>
                    <a:pt x="0" y="16510"/>
                    <a:pt x="16510" y="0"/>
                    <a:pt x="36957" y="0"/>
                  </a:cubicBezTo>
                  <a:lnTo>
                    <a:pt x="1258951" y="0"/>
                  </a:lnTo>
                  <a:cubicBezTo>
                    <a:pt x="1279398" y="0"/>
                    <a:pt x="1295908" y="16510"/>
                    <a:pt x="1295908" y="36957"/>
                  </a:cubicBezTo>
                  <a:cubicBezTo>
                    <a:pt x="1295908" y="57404"/>
                    <a:pt x="1279398" y="73914"/>
                    <a:pt x="1258951" y="73914"/>
                  </a:cubicBezTo>
                  <a:lnTo>
                    <a:pt x="36957" y="73914"/>
                  </a:lnTo>
                  <a:cubicBezTo>
                    <a:pt x="16510" y="74041"/>
                    <a:pt x="0" y="57404"/>
                    <a:pt x="0" y="36957"/>
                  </a:cubicBezTo>
                  <a:close/>
                </a:path>
              </a:pathLst>
            </a:custGeom>
            <a:solidFill>
              <a:srgbClr val="B8BFD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0842" y="2653605"/>
            <a:ext cx="634454" cy="634454"/>
            <a:chOff x="0" y="0"/>
            <a:chExt cx="845938" cy="845938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833247" cy="833247"/>
            </a:xfrm>
            <a:custGeom>
              <a:avLst/>
              <a:gdLst/>
              <a:ahLst/>
              <a:cxnLst/>
              <a:rect l="l" t="t" r="r" b="b"/>
              <a:pathLst>
                <a:path w="833247" h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623" y="0"/>
                  </a:lnTo>
                  <a:cubicBezTo>
                    <a:pt x="758698" y="0"/>
                    <a:pt x="833247" y="74549"/>
                    <a:pt x="833247" y="166624"/>
                  </a:cubicBezTo>
                  <a:lnTo>
                    <a:pt x="833247" y="666623"/>
                  </a:lnTo>
                  <a:cubicBezTo>
                    <a:pt x="833247" y="758698"/>
                    <a:pt x="758698" y="833247"/>
                    <a:pt x="666623" y="833247"/>
                  </a:cubicBezTo>
                  <a:lnTo>
                    <a:pt x="166624" y="833247"/>
                  </a:lnTo>
                  <a:cubicBezTo>
                    <a:pt x="74549" y="833247"/>
                    <a:pt x="0" y="758571"/>
                    <a:pt x="0" y="666623"/>
                  </a:cubicBezTo>
                  <a:close/>
                </a:path>
              </a:pathLst>
            </a:custGeom>
            <a:solidFill>
              <a:srgbClr val="D2D9F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845947" cy="845947"/>
            </a:xfrm>
            <a:custGeom>
              <a:avLst/>
              <a:gdLst/>
              <a:ahLst/>
              <a:cxnLst/>
              <a:rect l="l" t="t" r="r" b="b"/>
              <a:pathLst>
                <a:path w="845947" h="845947">
                  <a:moveTo>
                    <a:pt x="0" y="172974"/>
                  </a:moveTo>
                  <a:cubicBezTo>
                    <a:pt x="0" y="77470"/>
                    <a:pt x="77470" y="0"/>
                    <a:pt x="172974" y="0"/>
                  </a:cubicBez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cubicBezTo>
                    <a:pt x="768477" y="0"/>
                    <a:pt x="845947" y="77470"/>
                    <a:pt x="845947" y="172974"/>
                  </a:cubicBezTo>
                  <a:lnTo>
                    <a:pt x="839597" y="172974"/>
                  </a:lnTo>
                  <a:lnTo>
                    <a:pt x="845947" y="172974"/>
                  </a:lnTo>
                  <a:lnTo>
                    <a:pt x="845947" y="672973"/>
                  </a:lnTo>
                  <a:lnTo>
                    <a:pt x="839597" y="672973"/>
                  </a:lnTo>
                  <a:lnTo>
                    <a:pt x="845947" y="672973"/>
                  </a:lnTo>
                  <a:cubicBezTo>
                    <a:pt x="845947" y="768477"/>
                    <a:pt x="768477" y="845947"/>
                    <a:pt x="672973" y="845947"/>
                  </a:cubicBezTo>
                  <a:lnTo>
                    <a:pt x="672973" y="839597"/>
                  </a:lnTo>
                  <a:lnTo>
                    <a:pt x="672973" y="845947"/>
                  </a:lnTo>
                  <a:lnTo>
                    <a:pt x="172974" y="845947"/>
                  </a:lnTo>
                  <a:lnTo>
                    <a:pt x="172974" y="839597"/>
                  </a:lnTo>
                  <a:lnTo>
                    <a:pt x="172974" y="845947"/>
                  </a:lnTo>
                  <a:cubicBezTo>
                    <a:pt x="77470" y="845947"/>
                    <a:pt x="0" y="768477"/>
                    <a:pt x="0" y="672973"/>
                  </a:cubicBezTo>
                  <a:lnTo>
                    <a:pt x="0" y="172974"/>
                  </a:lnTo>
                  <a:lnTo>
                    <a:pt x="6350" y="172974"/>
                  </a:lnTo>
                  <a:lnTo>
                    <a:pt x="0" y="172974"/>
                  </a:lnTo>
                  <a:moveTo>
                    <a:pt x="12700" y="172974"/>
                  </a:moveTo>
                  <a:lnTo>
                    <a:pt x="12700" y="672973"/>
                  </a:lnTo>
                  <a:lnTo>
                    <a:pt x="6350" y="672973"/>
                  </a:lnTo>
                  <a:lnTo>
                    <a:pt x="12700" y="672973"/>
                  </a:lnTo>
                  <a:cubicBezTo>
                    <a:pt x="12700" y="761492"/>
                    <a:pt x="84455" y="833247"/>
                    <a:pt x="172974" y="833247"/>
                  </a:cubicBezTo>
                  <a:lnTo>
                    <a:pt x="672973" y="833247"/>
                  </a:lnTo>
                  <a:cubicBezTo>
                    <a:pt x="761492" y="833247"/>
                    <a:pt x="833247" y="761492"/>
                    <a:pt x="833247" y="672973"/>
                  </a:cubicBezTo>
                  <a:lnTo>
                    <a:pt x="833247" y="172974"/>
                  </a:lnTo>
                  <a:cubicBezTo>
                    <a:pt x="833247" y="84455"/>
                    <a:pt x="761492" y="12700"/>
                    <a:pt x="672973" y="12700"/>
                  </a:cubicBezTo>
                  <a:lnTo>
                    <a:pt x="172974" y="12700"/>
                  </a:lnTo>
                  <a:lnTo>
                    <a:pt x="172974" y="6350"/>
                  </a:lnTo>
                  <a:lnTo>
                    <a:pt x="172974" y="12700"/>
                  </a:lnTo>
                  <a:cubicBezTo>
                    <a:pt x="84455" y="12700"/>
                    <a:pt x="12700" y="84455"/>
                    <a:pt x="12700" y="172974"/>
                  </a:cubicBezTo>
                  <a:close/>
                </a:path>
              </a:pathLst>
            </a:custGeom>
            <a:solidFill>
              <a:srgbClr val="B8BFD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077081" y="2745760"/>
            <a:ext cx="4460855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04155"/>
                </a:solidFill>
                <a:latin typeface="Corben"/>
              </a:rPr>
              <a:t>Local Area Networks (LANs)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16307" y="3638073"/>
            <a:ext cx="9666754" cy="400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dirty="0">
                <a:solidFill>
                  <a:srgbClr val="404155"/>
                </a:solidFill>
                <a:latin typeface="Arimo"/>
              </a:rPr>
              <a:t>LANs connect devices within a small geographic area, like a home or office.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770534" y="5265168"/>
            <a:ext cx="971996" cy="55513"/>
            <a:chOff x="0" y="0"/>
            <a:chExt cx="1295995" cy="7401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95908" cy="74041"/>
            </a:xfrm>
            <a:custGeom>
              <a:avLst/>
              <a:gdLst/>
              <a:ahLst/>
              <a:cxnLst/>
              <a:rect l="l" t="t" r="r" b="b"/>
              <a:pathLst>
                <a:path w="1295908" h="74041">
                  <a:moveTo>
                    <a:pt x="0" y="36957"/>
                  </a:moveTo>
                  <a:cubicBezTo>
                    <a:pt x="0" y="16510"/>
                    <a:pt x="16510" y="0"/>
                    <a:pt x="36957" y="0"/>
                  </a:cubicBezTo>
                  <a:lnTo>
                    <a:pt x="1258951" y="0"/>
                  </a:lnTo>
                  <a:cubicBezTo>
                    <a:pt x="1279398" y="0"/>
                    <a:pt x="1295908" y="16510"/>
                    <a:pt x="1295908" y="36957"/>
                  </a:cubicBezTo>
                  <a:cubicBezTo>
                    <a:pt x="1295908" y="57404"/>
                    <a:pt x="1279398" y="73914"/>
                    <a:pt x="1258951" y="73914"/>
                  </a:cubicBezTo>
                  <a:lnTo>
                    <a:pt x="36957" y="73914"/>
                  </a:lnTo>
                  <a:cubicBezTo>
                    <a:pt x="16510" y="74041"/>
                    <a:pt x="0" y="57404"/>
                    <a:pt x="0" y="36957"/>
                  </a:cubicBezTo>
                  <a:close/>
                </a:path>
              </a:pathLst>
            </a:custGeom>
            <a:solidFill>
              <a:srgbClr val="B8BFD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40842" y="4975771"/>
            <a:ext cx="634454" cy="634454"/>
            <a:chOff x="0" y="0"/>
            <a:chExt cx="845938" cy="845938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833247" cy="833247"/>
            </a:xfrm>
            <a:custGeom>
              <a:avLst/>
              <a:gdLst/>
              <a:ahLst/>
              <a:cxnLst/>
              <a:rect l="l" t="t" r="r" b="b"/>
              <a:pathLst>
                <a:path w="833247" h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623" y="0"/>
                  </a:lnTo>
                  <a:cubicBezTo>
                    <a:pt x="758698" y="0"/>
                    <a:pt x="833247" y="74549"/>
                    <a:pt x="833247" y="166624"/>
                  </a:cubicBezTo>
                  <a:lnTo>
                    <a:pt x="833247" y="666623"/>
                  </a:lnTo>
                  <a:cubicBezTo>
                    <a:pt x="833247" y="758698"/>
                    <a:pt x="758698" y="833247"/>
                    <a:pt x="666623" y="833247"/>
                  </a:cubicBezTo>
                  <a:lnTo>
                    <a:pt x="166624" y="833247"/>
                  </a:lnTo>
                  <a:cubicBezTo>
                    <a:pt x="74549" y="833247"/>
                    <a:pt x="0" y="758571"/>
                    <a:pt x="0" y="666623"/>
                  </a:cubicBezTo>
                  <a:close/>
                </a:path>
              </a:pathLst>
            </a:custGeom>
            <a:solidFill>
              <a:srgbClr val="D2D9F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845947" cy="845947"/>
            </a:xfrm>
            <a:custGeom>
              <a:avLst/>
              <a:gdLst/>
              <a:ahLst/>
              <a:cxnLst/>
              <a:rect l="l" t="t" r="r" b="b"/>
              <a:pathLst>
                <a:path w="845947" h="845947">
                  <a:moveTo>
                    <a:pt x="0" y="172974"/>
                  </a:moveTo>
                  <a:cubicBezTo>
                    <a:pt x="0" y="77470"/>
                    <a:pt x="77470" y="0"/>
                    <a:pt x="172974" y="0"/>
                  </a:cubicBez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cubicBezTo>
                    <a:pt x="768477" y="0"/>
                    <a:pt x="845947" y="77470"/>
                    <a:pt x="845947" y="172974"/>
                  </a:cubicBezTo>
                  <a:lnTo>
                    <a:pt x="839597" y="172974"/>
                  </a:lnTo>
                  <a:lnTo>
                    <a:pt x="845947" y="172974"/>
                  </a:lnTo>
                  <a:lnTo>
                    <a:pt x="845947" y="672973"/>
                  </a:lnTo>
                  <a:lnTo>
                    <a:pt x="839597" y="672973"/>
                  </a:lnTo>
                  <a:lnTo>
                    <a:pt x="845947" y="672973"/>
                  </a:lnTo>
                  <a:cubicBezTo>
                    <a:pt x="845947" y="768477"/>
                    <a:pt x="768477" y="845947"/>
                    <a:pt x="672973" y="845947"/>
                  </a:cubicBezTo>
                  <a:lnTo>
                    <a:pt x="672973" y="839597"/>
                  </a:lnTo>
                  <a:lnTo>
                    <a:pt x="672973" y="845947"/>
                  </a:lnTo>
                  <a:lnTo>
                    <a:pt x="172974" y="845947"/>
                  </a:lnTo>
                  <a:lnTo>
                    <a:pt x="172974" y="839597"/>
                  </a:lnTo>
                  <a:lnTo>
                    <a:pt x="172974" y="845947"/>
                  </a:lnTo>
                  <a:cubicBezTo>
                    <a:pt x="77470" y="845947"/>
                    <a:pt x="0" y="768477"/>
                    <a:pt x="0" y="672973"/>
                  </a:cubicBezTo>
                  <a:lnTo>
                    <a:pt x="0" y="172974"/>
                  </a:lnTo>
                  <a:lnTo>
                    <a:pt x="6350" y="172974"/>
                  </a:lnTo>
                  <a:lnTo>
                    <a:pt x="0" y="172974"/>
                  </a:lnTo>
                  <a:moveTo>
                    <a:pt x="12700" y="172974"/>
                  </a:moveTo>
                  <a:lnTo>
                    <a:pt x="12700" y="672973"/>
                  </a:lnTo>
                  <a:lnTo>
                    <a:pt x="6350" y="672973"/>
                  </a:lnTo>
                  <a:lnTo>
                    <a:pt x="12700" y="672973"/>
                  </a:lnTo>
                  <a:cubicBezTo>
                    <a:pt x="12700" y="761492"/>
                    <a:pt x="84455" y="833247"/>
                    <a:pt x="172974" y="833247"/>
                  </a:cubicBezTo>
                  <a:lnTo>
                    <a:pt x="672973" y="833247"/>
                  </a:lnTo>
                  <a:cubicBezTo>
                    <a:pt x="761492" y="833247"/>
                    <a:pt x="833247" y="761492"/>
                    <a:pt x="833247" y="672973"/>
                  </a:cubicBezTo>
                  <a:lnTo>
                    <a:pt x="833247" y="172974"/>
                  </a:lnTo>
                  <a:cubicBezTo>
                    <a:pt x="833247" y="84455"/>
                    <a:pt x="761492" y="12700"/>
                    <a:pt x="672973" y="12700"/>
                  </a:cubicBezTo>
                  <a:lnTo>
                    <a:pt x="172974" y="12700"/>
                  </a:lnTo>
                  <a:lnTo>
                    <a:pt x="172974" y="6350"/>
                  </a:lnTo>
                  <a:lnTo>
                    <a:pt x="172974" y="12700"/>
                  </a:lnTo>
                  <a:cubicBezTo>
                    <a:pt x="84455" y="12700"/>
                    <a:pt x="12700" y="84455"/>
                    <a:pt x="12700" y="172974"/>
                  </a:cubicBezTo>
                  <a:close/>
                </a:path>
              </a:pathLst>
            </a:custGeom>
            <a:solidFill>
              <a:srgbClr val="B8BFD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440790" y="5059292"/>
            <a:ext cx="34409" cy="44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>
                <a:solidFill>
                  <a:srgbClr val="404155"/>
                </a:solidFill>
                <a:latin typeface="Corben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077081" y="5067925"/>
            <a:ext cx="4687967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04155"/>
                </a:solidFill>
                <a:latin typeface="Corben"/>
              </a:rPr>
              <a:t>Wide Area Networks (WANs)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916307" y="6084066"/>
            <a:ext cx="9666754" cy="849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dirty="0">
                <a:solidFill>
                  <a:srgbClr val="404155"/>
                </a:solidFill>
                <a:latin typeface="Arimo"/>
              </a:rPr>
              <a:t>WANs connect LANs over longer distances, enabling global communication and data sharing.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770534" y="7587332"/>
            <a:ext cx="971996" cy="55513"/>
            <a:chOff x="0" y="0"/>
            <a:chExt cx="1295995" cy="7401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95908" cy="74041"/>
            </a:xfrm>
            <a:custGeom>
              <a:avLst/>
              <a:gdLst/>
              <a:ahLst/>
              <a:cxnLst/>
              <a:rect l="l" t="t" r="r" b="b"/>
              <a:pathLst>
                <a:path w="1295908" h="74041">
                  <a:moveTo>
                    <a:pt x="0" y="36957"/>
                  </a:moveTo>
                  <a:cubicBezTo>
                    <a:pt x="0" y="16510"/>
                    <a:pt x="16510" y="0"/>
                    <a:pt x="36957" y="0"/>
                  </a:cubicBezTo>
                  <a:lnTo>
                    <a:pt x="1258951" y="0"/>
                  </a:lnTo>
                  <a:cubicBezTo>
                    <a:pt x="1279398" y="0"/>
                    <a:pt x="1295908" y="16510"/>
                    <a:pt x="1295908" y="36957"/>
                  </a:cubicBezTo>
                  <a:cubicBezTo>
                    <a:pt x="1295908" y="57404"/>
                    <a:pt x="1279398" y="73914"/>
                    <a:pt x="1258951" y="73914"/>
                  </a:cubicBezTo>
                  <a:lnTo>
                    <a:pt x="36957" y="73914"/>
                  </a:lnTo>
                  <a:cubicBezTo>
                    <a:pt x="16510" y="74041"/>
                    <a:pt x="0" y="57404"/>
                    <a:pt x="0" y="36957"/>
                  </a:cubicBezTo>
                  <a:close/>
                </a:path>
              </a:pathLst>
            </a:custGeom>
            <a:solidFill>
              <a:srgbClr val="B8BFD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40842" y="7297936"/>
            <a:ext cx="634454" cy="634454"/>
            <a:chOff x="0" y="0"/>
            <a:chExt cx="845938" cy="845938"/>
          </a:xfrm>
        </p:grpSpPr>
        <p:sp>
          <p:nvSpPr>
            <p:cNvPr id="27" name="Freeform 27"/>
            <p:cNvSpPr/>
            <p:nvPr/>
          </p:nvSpPr>
          <p:spPr>
            <a:xfrm>
              <a:off x="6350" y="6350"/>
              <a:ext cx="833247" cy="833247"/>
            </a:xfrm>
            <a:custGeom>
              <a:avLst/>
              <a:gdLst/>
              <a:ahLst/>
              <a:cxnLst/>
              <a:rect l="l" t="t" r="r" b="b"/>
              <a:pathLst>
                <a:path w="833247" h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623" y="0"/>
                  </a:lnTo>
                  <a:cubicBezTo>
                    <a:pt x="758698" y="0"/>
                    <a:pt x="833247" y="74549"/>
                    <a:pt x="833247" y="166624"/>
                  </a:cubicBezTo>
                  <a:lnTo>
                    <a:pt x="833247" y="666623"/>
                  </a:lnTo>
                  <a:cubicBezTo>
                    <a:pt x="833247" y="758698"/>
                    <a:pt x="758698" y="833247"/>
                    <a:pt x="666623" y="833247"/>
                  </a:cubicBezTo>
                  <a:lnTo>
                    <a:pt x="166624" y="833247"/>
                  </a:lnTo>
                  <a:cubicBezTo>
                    <a:pt x="74549" y="833247"/>
                    <a:pt x="0" y="758571"/>
                    <a:pt x="0" y="666623"/>
                  </a:cubicBezTo>
                  <a:close/>
                </a:path>
              </a:pathLst>
            </a:custGeom>
            <a:solidFill>
              <a:srgbClr val="D2D9F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0"/>
              <a:ext cx="845947" cy="845947"/>
            </a:xfrm>
            <a:custGeom>
              <a:avLst/>
              <a:gdLst/>
              <a:ahLst/>
              <a:cxnLst/>
              <a:rect l="l" t="t" r="r" b="b"/>
              <a:pathLst>
                <a:path w="845947" h="845947">
                  <a:moveTo>
                    <a:pt x="0" y="172974"/>
                  </a:moveTo>
                  <a:cubicBezTo>
                    <a:pt x="0" y="77470"/>
                    <a:pt x="77470" y="0"/>
                    <a:pt x="172974" y="0"/>
                  </a:cubicBez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lnTo>
                    <a:pt x="672973" y="6350"/>
                  </a:lnTo>
                  <a:lnTo>
                    <a:pt x="672973" y="0"/>
                  </a:lnTo>
                  <a:cubicBezTo>
                    <a:pt x="768477" y="0"/>
                    <a:pt x="845947" y="77470"/>
                    <a:pt x="845947" y="172974"/>
                  </a:cubicBezTo>
                  <a:lnTo>
                    <a:pt x="839597" y="172974"/>
                  </a:lnTo>
                  <a:lnTo>
                    <a:pt x="845947" y="172974"/>
                  </a:lnTo>
                  <a:lnTo>
                    <a:pt x="845947" y="672973"/>
                  </a:lnTo>
                  <a:lnTo>
                    <a:pt x="839597" y="672973"/>
                  </a:lnTo>
                  <a:lnTo>
                    <a:pt x="845947" y="672973"/>
                  </a:lnTo>
                  <a:cubicBezTo>
                    <a:pt x="845947" y="768477"/>
                    <a:pt x="768477" y="845947"/>
                    <a:pt x="672973" y="845947"/>
                  </a:cubicBezTo>
                  <a:lnTo>
                    <a:pt x="672973" y="839597"/>
                  </a:lnTo>
                  <a:lnTo>
                    <a:pt x="672973" y="845947"/>
                  </a:lnTo>
                  <a:lnTo>
                    <a:pt x="172974" y="845947"/>
                  </a:lnTo>
                  <a:lnTo>
                    <a:pt x="172974" y="839597"/>
                  </a:lnTo>
                  <a:lnTo>
                    <a:pt x="172974" y="845947"/>
                  </a:lnTo>
                  <a:cubicBezTo>
                    <a:pt x="77470" y="845947"/>
                    <a:pt x="0" y="768477"/>
                    <a:pt x="0" y="672973"/>
                  </a:cubicBezTo>
                  <a:lnTo>
                    <a:pt x="0" y="172974"/>
                  </a:lnTo>
                  <a:lnTo>
                    <a:pt x="6350" y="172974"/>
                  </a:lnTo>
                  <a:lnTo>
                    <a:pt x="0" y="172974"/>
                  </a:lnTo>
                  <a:moveTo>
                    <a:pt x="12700" y="172974"/>
                  </a:moveTo>
                  <a:lnTo>
                    <a:pt x="12700" y="672973"/>
                  </a:lnTo>
                  <a:lnTo>
                    <a:pt x="6350" y="672973"/>
                  </a:lnTo>
                  <a:lnTo>
                    <a:pt x="12700" y="672973"/>
                  </a:lnTo>
                  <a:cubicBezTo>
                    <a:pt x="12700" y="761492"/>
                    <a:pt x="84455" y="833247"/>
                    <a:pt x="172974" y="833247"/>
                  </a:cubicBezTo>
                  <a:lnTo>
                    <a:pt x="672973" y="833247"/>
                  </a:lnTo>
                  <a:cubicBezTo>
                    <a:pt x="761492" y="833247"/>
                    <a:pt x="833247" y="761492"/>
                    <a:pt x="833247" y="672973"/>
                  </a:cubicBezTo>
                  <a:lnTo>
                    <a:pt x="833247" y="172974"/>
                  </a:lnTo>
                  <a:cubicBezTo>
                    <a:pt x="833247" y="84455"/>
                    <a:pt x="761492" y="12700"/>
                    <a:pt x="672973" y="12700"/>
                  </a:cubicBezTo>
                  <a:lnTo>
                    <a:pt x="172974" y="12700"/>
                  </a:lnTo>
                  <a:lnTo>
                    <a:pt x="172974" y="6350"/>
                  </a:lnTo>
                  <a:lnTo>
                    <a:pt x="172974" y="12700"/>
                  </a:lnTo>
                  <a:cubicBezTo>
                    <a:pt x="84455" y="12700"/>
                    <a:pt x="12700" y="84455"/>
                    <a:pt x="12700" y="172974"/>
                  </a:cubicBezTo>
                  <a:close/>
                </a:path>
              </a:pathLst>
            </a:custGeom>
            <a:solidFill>
              <a:srgbClr val="B8BFD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32456" y="7381459"/>
            <a:ext cx="51078" cy="44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>
                <a:solidFill>
                  <a:srgbClr val="404155"/>
                </a:solidFill>
                <a:latin typeface="Corben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077081" y="7390090"/>
            <a:ext cx="3288982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04155"/>
                </a:solidFill>
                <a:latin typeface="Corben"/>
              </a:rPr>
              <a:t>The Internet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077081" y="7914411"/>
            <a:ext cx="9505980" cy="8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04155"/>
                </a:solidFill>
                <a:latin typeface="Arimo"/>
              </a:rPr>
              <a:t>The worldwide network of interconnected networks allows for global access to information and services.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7490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26169" y="1189046"/>
            <a:ext cx="10995154" cy="805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>
                <a:solidFill>
                  <a:srgbClr val="1B1B27"/>
                </a:solidFill>
                <a:latin typeface="Corben"/>
              </a:rPr>
              <a:t>Cybersecurity and Data Protection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542729" y="3203822"/>
            <a:ext cx="6467177" cy="2517279"/>
            <a:chOff x="0" y="0"/>
            <a:chExt cx="8622903" cy="3356372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8610219" cy="3343656"/>
            </a:xfrm>
            <a:custGeom>
              <a:avLst/>
              <a:gdLst/>
              <a:ahLst/>
              <a:cxnLst/>
              <a:rect l="l" t="t" r="r" b="b"/>
              <a:pathLst>
                <a:path w="8610219" h="3343656">
                  <a:moveTo>
                    <a:pt x="0" y="166624"/>
                  </a:moveTo>
                  <a:cubicBezTo>
                    <a:pt x="0" y="74549"/>
                    <a:pt x="74803" y="0"/>
                    <a:pt x="167005" y="0"/>
                  </a:cubicBezTo>
                  <a:lnTo>
                    <a:pt x="8443214" y="0"/>
                  </a:lnTo>
                  <a:cubicBezTo>
                    <a:pt x="8535416" y="0"/>
                    <a:pt x="8610219" y="74549"/>
                    <a:pt x="8610219" y="166624"/>
                  </a:cubicBezTo>
                  <a:lnTo>
                    <a:pt x="8610219" y="3177032"/>
                  </a:lnTo>
                  <a:cubicBezTo>
                    <a:pt x="8610219" y="3269107"/>
                    <a:pt x="8535416" y="3343656"/>
                    <a:pt x="8443214" y="3343656"/>
                  </a:cubicBezTo>
                  <a:lnTo>
                    <a:pt x="167005" y="3343656"/>
                  </a:lnTo>
                  <a:cubicBezTo>
                    <a:pt x="74803" y="3343656"/>
                    <a:pt x="0" y="3269107"/>
                    <a:pt x="0" y="3177032"/>
                  </a:cubicBezTo>
                  <a:close/>
                </a:path>
              </a:pathLst>
            </a:custGeom>
            <a:solidFill>
              <a:srgbClr val="D2D9F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8622919" cy="3356356"/>
            </a:xfrm>
            <a:custGeom>
              <a:avLst/>
              <a:gdLst/>
              <a:ahLst/>
              <a:cxnLst/>
              <a:rect l="l" t="t" r="r" b="b"/>
              <a:pathLst>
                <a:path w="8622919" h="3356356">
                  <a:moveTo>
                    <a:pt x="0" y="172974"/>
                  </a:moveTo>
                  <a:cubicBezTo>
                    <a:pt x="0" y="77470"/>
                    <a:pt x="77597" y="0"/>
                    <a:pt x="173355" y="0"/>
                  </a:cubicBezTo>
                  <a:lnTo>
                    <a:pt x="8449564" y="0"/>
                  </a:lnTo>
                  <a:lnTo>
                    <a:pt x="8449564" y="6350"/>
                  </a:lnTo>
                  <a:lnTo>
                    <a:pt x="8449564" y="0"/>
                  </a:lnTo>
                  <a:cubicBezTo>
                    <a:pt x="8545322" y="0"/>
                    <a:pt x="8622919" y="77470"/>
                    <a:pt x="8622919" y="172974"/>
                  </a:cubicBezTo>
                  <a:lnTo>
                    <a:pt x="8616569" y="172974"/>
                  </a:lnTo>
                  <a:lnTo>
                    <a:pt x="8622919" y="172974"/>
                  </a:lnTo>
                  <a:lnTo>
                    <a:pt x="8622919" y="3183382"/>
                  </a:lnTo>
                  <a:lnTo>
                    <a:pt x="8616569" y="3183382"/>
                  </a:lnTo>
                  <a:lnTo>
                    <a:pt x="8622919" y="3183382"/>
                  </a:lnTo>
                  <a:cubicBezTo>
                    <a:pt x="8622919" y="3278886"/>
                    <a:pt x="8545322" y="3356356"/>
                    <a:pt x="8449564" y="3356356"/>
                  </a:cubicBezTo>
                  <a:lnTo>
                    <a:pt x="8449564" y="3350006"/>
                  </a:lnTo>
                  <a:lnTo>
                    <a:pt x="8449564" y="3356356"/>
                  </a:lnTo>
                  <a:lnTo>
                    <a:pt x="173355" y="3356356"/>
                  </a:lnTo>
                  <a:lnTo>
                    <a:pt x="173355" y="3350006"/>
                  </a:lnTo>
                  <a:lnTo>
                    <a:pt x="173355" y="3356356"/>
                  </a:lnTo>
                  <a:cubicBezTo>
                    <a:pt x="77597" y="3356356"/>
                    <a:pt x="0" y="3278886"/>
                    <a:pt x="0" y="3183382"/>
                  </a:cubicBezTo>
                  <a:lnTo>
                    <a:pt x="0" y="172974"/>
                  </a:lnTo>
                  <a:lnTo>
                    <a:pt x="6350" y="172974"/>
                  </a:lnTo>
                  <a:lnTo>
                    <a:pt x="0" y="172974"/>
                  </a:lnTo>
                  <a:moveTo>
                    <a:pt x="12700" y="172974"/>
                  </a:moveTo>
                  <a:lnTo>
                    <a:pt x="12700" y="3183382"/>
                  </a:lnTo>
                  <a:lnTo>
                    <a:pt x="6350" y="3183382"/>
                  </a:lnTo>
                  <a:lnTo>
                    <a:pt x="12700" y="3183382"/>
                  </a:lnTo>
                  <a:cubicBezTo>
                    <a:pt x="12700" y="3271901"/>
                    <a:pt x="84582" y="3343656"/>
                    <a:pt x="173355" y="3343656"/>
                  </a:cubicBezTo>
                  <a:lnTo>
                    <a:pt x="8449564" y="3343656"/>
                  </a:lnTo>
                  <a:cubicBezTo>
                    <a:pt x="8538337" y="3343656"/>
                    <a:pt x="8610219" y="3271901"/>
                    <a:pt x="8610219" y="3183382"/>
                  </a:cubicBezTo>
                  <a:lnTo>
                    <a:pt x="8610219" y="172974"/>
                  </a:lnTo>
                  <a:cubicBezTo>
                    <a:pt x="8610219" y="84455"/>
                    <a:pt x="8538337" y="12700"/>
                    <a:pt x="8449564" y="12700"/>
                  </a:cubicBezTo>
                  <a:lnTo>
                    <a:pt x="173355" y="12700"/>
                  </a:lnTo>
                  <a:lnTo>
                    <a:pt x="173355" y="6350"/>
                  </a:lnTo>
                  <a:lnTo>
                    <a:pt x="173355" y="12700"/>
                  </a:lnTo>
                  <a:cubicBezTo>
                    <a:pt x="84582" y="12700"/>
                    <a:pt x="12700" y="84455"/>
                    <a:pt x="12700" y="172974"/>
                  </a:cubicBezTo>
                  <a:close/>
                </a:path>
              </a:pathLst>
            </a:custGeom>
            <a:solidFill>
              <a:srgbClr val="B8BFD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926169" y="3522494"/>
            <a:ext cx="3288982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04155"/>
                </a:solidFill>
                <a:latin typeface="Corben"/>
              </a:rPr>
              <a:t>Threat Awareness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26169" y="4046815"/>
            <a:ext cx="5700296" cy="1336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04155"/>
                </a:solidFill>
                <a:latin typeface="Arimo"/>
              </a:rPr>
              <a:t>Understand common cybersecurity threats like malware, phishing, and unauthorized access.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278094" y="3203822"/>
            <a:ext cx="6467178" cy="2517279"/>
            <a:chOff x="0" y="0"/>
            <a:chExt cx="8622903" cy="3356372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8610219" cy="3343656"/>
            </a:xfrm>
            <a:custGeom>
              <a:avLst/>
              <a:gdLst/>
              <a:ahLst/>
              <a:cxnLst/>
              <a:rect l="l" t="t" r="r" b="b"/>
              <a:pathLst>
                <a:path w="8610219" h="3343656">
                  <a:moveTo>
                    <a:pt x="0" y="166624"/>
                  </a:moveTo>
                  <a:cubicBezTo>
                    <a:pt x="0" y="74549"/>
                    <a:pt x="74803" y="0"/>
                    <a:pt x="167005" y="0"/>
                  </a:cubicBezTo>
                  <a:lnTo>
                    <a:pt x="8443214" y="0"/>
                  </a:lnTo>
                  <a:cubicBezTo>
                    <a:pt x="8535416" y="0"/>
                    <a:pt x="8610219" y="74549"/>
                    <a:pt x="8610219" y="166624"/>
                  </a:cubicBezTo>
                  <a:lnTo>
                    <a:pt x="8610219" y="3177032"/>
                  </a:lnTo>
                  <a:cubicBezTo>
                    <a:pt x="8610219" y="3269107"/>
                    <a:pt x="8535416" y="3343656"/>
                    <a:pt x="8443214" y="3343656"/>
                  </a:cubicBezTo>
                  <a:lnTo>
                    <a:pt x="167005" y="3343656"/>
                  </a:lnTo>
                  <a:cubicBezTo>
                    <a:pt x="74803" y="3343656"/>
                    <a:pt x="0" y="3269107"/>
                    <a:pt x="0" y="3177032"/>
                  </a:cubicBezTo>
                  <a:close/>
                </a:path>
              </a:pathLst>
            </a:custGeom>
            <a:solidFill>
              <a:srgbClr val="D2D9F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8622919" cy="3356356"/>
            </a:xfrm>
            <a:custGeom>
              <a:avLst/>
              <a:gdLst/>
              <a:ahLst/>
              <a:cxnLst/>
              <a:rect l="l" t="t" r="r" b="b"/>
              <a:pathLst>
                <a:path w="8622919" h="3356356">
                  <a:moveTo>
                    <a:pt x="0" y="172974"/>
                  </a:moveTo>
                  <a:cubicBezTo>
                    <a:pt x="0" y="77470"/>
                    <a:pt x="77597" y="0"/>
                    <a:pt x="173355" y="0"/>
                  </a:cubicBezTo>
                  <a:lnTo>
                    <a:pt x="8449564" y="0"/>
                  </a:lnTo>
                  <a:lnTo>
                    <a:pt x="8449564" y="6350"/>
                  </a:lnTo>
                  <a:lnTo>
                    <a:pt x="8449564" y="0"/>
                  </a:lnTo>
                  <a:cubicBezTo>
                    <a:pt x="8545322" y="0"/>
                    <a:pt x="8622919" y="77470"/>
                    <a:pt x="8622919" y="172974"/>
                  </a:cubicBezTo>
                  <a:lnTo>
                    <a:pt x="8616569" y="172974"/>
                  </a:lnTo>
                  <a:lnTo>
                    <a:pt x="8622919" y="172974"/>
                  </a:lnTo>
                  <a:lnTo>
                    <a:pt x="8622919" y="3183382"/>
                  </a:lnTo>
                  <a:lnTo>
                    <a:pt x="8616569" y="3183382"/>
                  </a:lnTo>
                  <a:lnTo>
                    <a:pt x="8622919" y="3183382"/>
                  </a:lnTo>
                  <a:cubicBezTo>
                    <a:pt x="8622919" y="3278886"/>
                    <a:pt x="8545322" y="3356356"/>
                    <a:pt x="8449564" y="3356356"/>
                  </a:cubicBezTo>
                  <a:lnTo>
                    <a:pt x="8449564" y="3350006"/>
                  </a:lnTo>
                  <a:lnTo>
                    <a:pt x="8449564" y="3356356"/>
                  </a:lnTo>
                  <a:lnTo>
                    <a:pt x="173355" y="3356356"/>
                  </a:lnTo>
                  <a:lnTo>
                    <a:pt x="173355" y="3350006"/>
                  </a:lnTo>
                  <a:lnTo>
                    <a:pt x="173355" y="3356356"/>
                  </a:lnTo>
                  <a:cubicBezTo>
                    <a:pt x="77597" y="3356356"/>
                    <a:pt x="0" y="3278886"/>
                    <a:pt x="0" y="3183382"/>
                  </a:cubicBezTo>
                  <a:lnTo>
                    <a:pt x="0" y="172974"/>
                  </a:lnTo>
                  <a:lnTo>
                    <a:pt x="6350" y="172974"/>
                  </a:lnTo>
                  <a:lnTo>
                    <a:pt x="0" y="172974"/>
                  </a:lnTo>
                  <a:moveTo>
                    <a:pt x="12700" y="172974"/>
                  </a:moveTo>
                  <a:lnTo>
                    <a:pt x="12700" y="3183382"/>
                  </a:lnTo>
                  <a:lnTo>
                    <a:pt x="6350" y="3183382"/>
                  </a:lnTo>
                  <a:lnTo>
                    <a:pt x="12700" y="3183382"/>
                  </a:lnTo>
                  <a:cubicBezTo>
                    <a:pt x="12700" y="3271901"/>
                    <a:pt x="84582" y="3343656"/>
                    <a:pt x="173355" y="3343656"/>
                  </a:cubicBezTo>
                  <a:lnTo>
                    <a:pt x="8449564" y="3343656"/>
                  </a:lnTo>
                  <a:cubicBezTo>
                    <a:pt x="8538337" y="3343656"/>
                    <a:pt x="8610219" y="3271901"/>
                    <a:pt x="8610219" y="3183382"/>
                  </a:cubicBezTo>
                  <a:lnTo>
                    <a:pt x="8610219" y="172974"/>
                  </a:lnTo>
                  <a:cubicBezTo>
                    <a:pt x="8610219" y="84455"/>
                    <a:pt x="8538337" y="12700"/>
                    <a:pt x="8449564" y="12700"/>
                  </a:cubicBezTo>
                  <a:lnTo>
                    <a:pt x="173355" y="12700"/>
                  </a:lnTo>
                  <a:lnTo>
                    <a:pt x="173355" y="6350"/>
                  </a:lnTo>
                  <a:lnTo>
                    <a:pt x="173355" y="12700"/>
                  </a:lnTo>
                  <a:cubicBezTo>
                    <a:pt x="84582" y="12700"/>
                    <a:pt x="12700" y="84455"/>
                    <a:pt x="12700" y="172974"/>
                  </a:cubicBezTo>
                  <a:close/>
                </a:path>
              </a:pathLst>
            </a:custGeom>
            <a:solidFill>
              <a:srgbClr val="B8BFD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661535" y="3522494"/>
            <a:ext cx="3288982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04155"/>
                </a:solidFill>
                <a:latin typeface="Corben"/>
              </a:rPr>
              <a:t>Data Encryption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61535" y="4046815"/>
            <a:ext cx="5700296" cy="8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04155"/>
                </a:solidFill>
                <a:latin typeface="Arimo"/>
              </a:rPr>
              <a:t>Encrypting sensitive data helps protect it from unauthorized access and theft.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542729" y="5989290"/>
            <a:ext cx="6467177" cy="2517279"/>
            <a:chOff x="0" y="0"/>
            <a:chExt cx="8622903" cy="3356372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8610219" cy="3343656"/>
            </a:xfrm>
            <a:custGeom>
              <a:avLst/>
              <a:gdLst/>
              <a:ahLst/>
              <a:cxnLst/>
              <a:rect l="l" t="t" r="r" b="b"/>
              <a:pathLst>
                <a:path w="8610219" h="3343656">
                  <a:moveTo>
                    <a:pt x="0" y="166624"/>
                  </a:moveTo>
                  <a:cubicBezTo>
                    <a:pt x="0" y="74549"/>
                    <a:pt x="74803" y="0"/>
                    <a:pt x="167005" y="0"/>
                  </a:cubicBezTo>
                  <a:lnTo>
                    <a:pt x="8443214" y="0"/>
                  </a:lnTo>
                  <a:cubicBezTo>
                    <a:pt x="8535416" y="0"/>
                    <a:pt x="8610219" y="74549"/>
                    <a:pt x="8610219" y="166624"/>
                  </a:cubicBezTo>
                  <a:lnTo>
                    <a:pt x="8610219" y="3177032"/>
                  </a:lnTo>
                  <a:cubicBezTo>
                    <a:pt x="8610219" y="3269107"/>
                    <a:pt x="8535416" y="3343656"/>
                    <a:pt x="8443214" y="3343656"/>
                  </a:cubicBezTo>
                  <a:lnTo>
                    <a:pt x="167005" y="3343656"/>
                  </a:lnTo>
                  <a:cubicBezTo>
                    <a:pt x="74803" y="3343656"/>
                    <a:pt x="0" y="3269107"/>
                    <a:pt x="0" y="3177032"/>
                  </a:cubicBezTo>
                  <a:close/>
                </a:path>
              </a:pathLst>
            </a:custGeom>
            <a:solidFill>
              <a:srgbClr val="D2D9F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8622919" cy="3356356"/>
            </a:xfrm>
            <a:custGeom>
              <a:avLst/>
              <a:gdLst/>
              <a:ahLst/>
              <a:cxnLst/>
              <a:rect l="l" t="t" r="r" b="b"/>
              <a:pathLst>
                <a:path w="8622919" h="3356356">
                  <a:moveTo>
                    <a:pt x="0" y="172974"/>
                  </a:moveTo>
                  <a:cubicBezTo>
                    <a:pt x="0" y="77470"/>
                    <a:pt x="77597" y="0"/>
                    <a:pt x="173355" y="0"/>
                  </a:cubicBezTo>
                  <a:lnTo>
                    <a:pt x="8449564" y="0"/>
                  </a:lnTo>
                  <a:lnTo>
                    <a:pt x="8449564" y="6350"/>
                  </a:lnTo>
                  <a:lnTo>
                    <a:pt x="8449564" y="0"/>
                  </a:lnTo>
                  <a:cubicBezTo>
                    <a:pt x="8545322" y="0"/>
                    <a:pt x="8622919" y="77470"/>
                    <a:pt x="8622919" y="172974"/>
                  </a:cubicBezTo>
                  <a:lnTo>
                    <a:pt x="8616569" y="172974"/>
                  </a:lnTo>
                  <a:lnTo>
                    <a:pt x="8622919" y="172974"/>
                  </a:lnTo>
                  <a:lnTo>
                    <a:pt x="8622919" y="3183382"/>
                  </a:lnTo>
                  <a:lnTo>
                    <a:pt x="8616569" y="3183382"/>
                  </a:lnTo>
                  <a:lnTo>
                    <a:pt x="8622919" y="3183382"/>
                  </a:lnTo>
                  <a:cubicBezTo>
                    <a:pt x="8622919" y="3278886"/>
                    <a:pt x="8545322" y="3356356"/>
                    <a:pt x="8449564" y="3356356"/>
                  </a:cubicBezTo>
                  <a:lnTo>
                    <a:pt x="8449564" y="3350006"/>
                  </a:lnTo>
                  <a:lnTo>
                    <a:pt x="8449564" y="3356356"/>
                  </a:lnTo>
                  <a:lnTo>
                    <a:pt x="173355" y="3356356"/>
                  </a:lnTo>
                  <a:lnTo>
                    <a:pt x="173355" y="3350006"/>
                  </a:lnTo>
                  <a:lnTo>
                    <a:pt x="173355" y="3356356"/>
                  </a:lnTo>
                  <a:cubicBezTo>
                    <a:pt x="77597" y="3356356"/>
                    <a:pt x="0" y="3278886"/>
                    <a:pt x="0" y="3183382"/>
                  </a:cubicBezTo>
                  <a:lnTo>
                    <a:pt x="0" y="172974"/>
                  </a:lnTo>
                  <a:lnTo>
                    <a:pt x="6350" y="172974"/>
                  </a:lnTo>
                  <a:lnTo>
                    <a:pt x="0" y="172974"/>
                  </a:lnTo>
                  <a:moveTo>
                    <a:pt x="12700" y="172974"/>
                  </a:moveTo>
                  <a:lnTo>
                    <a:pt x="12700" y="3183382"/>
                  </a:lnTo>
                  <a:lnTo>
                    <a:pt x="6350" y="3183382"/>
                  </a:lnTo>
                  <a:lnTo>
                    <a:pt x="12700" y="3183382"/>
                  </a:lnTo>
                  <a:cubicBezTo>
                    <a:pt x="12700" y="3271901"/>
                    <a:pt x="84582" y="3343656"/>
                    <a:pt x="173355" y="3343656"/>
                  </a:cubicBezTo>
                  <a:lnTo>
                    <a:pt x="8449564" y="3343656"/>
                  </a:lnTo>
                  <a:cubicBezTo>
                    <a:pt x="8538337" y="3343656"/>
                    <a:pt x="8610219" y="3271901"/>
                    <a:pt x="8610219" y="3183382"/>
                  </a:cubicBezTo>
                  <a:lnTo>
                    <a:pt x="8610219" y="172974"/>
                  </a:lnTo>
                  <a:cubicBezTo>
                    <a:pt x="8610219" y="84455"/>
                    <a:pt x="8538337" y="12700"/>
                    <a:pt x="8449564" y="12700"/>
                  </a:cubicBezTo>
                  <a:lnTo>
                    <a:pt x="173355" y="12700"/>
                  </a:lnTo>
                  <a:lnTo>
                    <a:pt x="173355" y="6350"/>
                  </a:lnTo>
                  <a:lnTo>
                    <a:pt x="173355" y="12700"/>
                  </a:lnTo>
                  <a:cubicBezTo>
                    <a:pt x="84582" y="12700"/>
                    <a:pt x="12700" y="84455"/>
                    <a:pt x="12700" y="172974"/>
                  </a:cubicBezTo>
                  <a:close/>
                </a:path>
              </a:pathLst>
            </a:custGeom>
            <a:solidFill>
              <a:srgbClr val="B8BFD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926169" y="6307961"/>
            <a:ext cx="3288982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04155"/>
                </a:solidFill>
                <a:latin typeface="Corben"/>
              </a:rPr>
              <a:t>Access Controls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26169" y="6832282"/>
            <a:ext cx="5700296" cy="1336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04155"/>
                </a:solidFill>
                <a:latin typeface="Arimo"/>
              </a:rPr>
              <a:t>Implement strong password policies, multi-factor authentication, and user permissions to control access to systems and data.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278094" y="5989290"/>
            <a:ext cx="6467178" cy="2517279"/>
            <a:chOff x="0" y="0"/>
            <a:chExt cx="8622903" cy="3356372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8610219" cy="3343656"/>
            </a:xfrm>
            <a:custGeom>
              <a:avLst/>
              <a:gdLst/>
              <a:ahLst/>
              <a:cxnLst/>
              <a:rect l="l" t="t" r="r" b="b"/>
              <a:pathLst>
                <a:path w="8610219" h="3343656">
                  <a:moveTo>
                    <a:pt x="0" y="166624"/>
                  </a:moveTo>
                  <a:cubicBezTo>
                    <a:pt x="0" y="74549"/>
                    <a:pt x="74803" y="0"/>
                    <a:pt x="167005" y="0"/>
                  </a:cubicBezTo>
                  <a:lnTo>
                    <a:pt x="8443214" y="0"/>
                  </a:lnTo>
                  <a:cubicBezTo>
                    <a:pt x="8535416" y="0"/>
                    <a:pt x="8610219" y="74549"/>
                    <a:pt x="8610219" y="166624"/>
                  </a:cubicBezTo>
                  <a:lnTo>
                    <a:pt x="8610219" y="3177032"/>
                  </a:lnTo>
                  <a:cubicBezTo>
                    <a:pt x="8610219" y="3269107"/>
                    <a:pt x="8535416" y="3343656"/>
                    <a:pt x="8443214" y="3343656"/>
                  </a:cubicBezTo>
                  <a:lnTo>
                    <a:pt x="167005" y="3343656"/>
                  </a:lnTo>
                  <a:cubicBezTo>
                    <a:pt x="74803" y="3343656"/>
                    <a:pt x="0" y="3269107"/>
                    <a:pt x="0" y="3177032"/>
                  </a:cubicBezTo>
                  <a:close/>
                </a:path>
              </a:pathLst>
            </a:custGeom>
            <a:solidFill>
              <a:srgbClr val="D2D9F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8622919" cy="3356356"/>
            </a:xfrm>
            <a:custGeom>
              <a:avLst/>
              <a:gdLst/>
              <a:ahLst/>
              <a:cxnLst/>
              <a:rect l="l" t="t" r="r" b="b"/>
              <a:pathLst>
                <a:path w="8622919" h="3356356">
                  <a:moveTo>
                    <a:pt x="0" y="172974"/>
                  </a:moveTo>
                  <a:cubicBezTo>
                    <a:pt x="0" y="77470"/>
                    <a:pt x="77597" y="0"/>
                    <a:pt x="173355" y="0"/>
                  </a:cubicBezTo>
                  <a:lnTo>
                    <a:pt x="8449564" y="0"/>
                  </a:lnTo>
                  <a:lnTo>
                    <a:pt x="8449564" y="6350"/>
                  </a:lnTo>
                  <a:lnTo>
                    <a:pt x="8449564" y="0"/>
                  </a:lnTo>
                  <a:cubicBezTo>
                    <a:pt x="8545322" y="0"/>
                    <a:pt x="8622919" y="77470"/>
                    <a:pt x="8622919" y="172974"/>
                  </a:cubicBezTo>
                  <a:lnTo>
                    <a:pt x="8616569" y="172974"/>
                  </a:lnTo>
                  <a:lnTo>
                    <a:pt x="8622919" y="172974"/>
                  </a:lnTo>
                  <a:lnTo>
                    <a:pt x="8622919" y="3183382"/>
                  </a:lnTo>
                  <a:lnTo>
                    <a:pt x="8616569" y="3183382"/>
                  </a:lnTo>
                  <a:lnTo>
                    <a:pt x="8622919" y="3183382"/>
                  </a:lnTo>
                  <a:cubicBezTo>
                    <a:pt x="8622919" y="3278886"/>
                    <a:pt x="8545322" y="3356356"/>
                    <a:pt x="8449564" y="3356356"/>
                  </a:cubicBezTo>
                  <a:lnTo>
                    <a:pt x="8449564" y="3350006"/>
                  </a:lnTo>
                  <a:lnTo>
                    <a:pt x="8449564" y="3356356"/>
                  </a:lnTo>
                  <a:lnTo>
                    <a:pt x="173355" y="3356356"/>
                  </a:lnTo>
                  <a:lnTo>
                    <a:pt x="173355" y="3350006"/>
                  </a:lnTo>
                  <a:lnTo>
                    <a:pt x="173355" y="3356356"/>
                  </a:lnTo>
                  <a:cubicBezTo>
                    <a:pt x="77597" y="3356356"/>
                    <a:pt x="0" y="3278886"/>
                    <a:pt x="0" y="3183382"/>
                  </a:cubicBezTo>
                  <a:lnTo>
                    <a:pt x="0" y="172974"/>
                  </a:lnTo>
                  <a:lnTo>
                    <a:pt x="6350" y="172974"/>
                  </a:lnTo>
                  <a:lnTo>
                    <a:pt x="0" y="172974"/>
                  </a:lnTo>
                  <a:moveTo>
                    <a:pt x="12700" y="172974"/>
                  </a:moveTo>
                  <a:lnTo>
                    <a:pt x="12700" y="3183382"/>
                  </a:lnTo>
                  <a:lnTo>
                    <a:pt x="6350" y="3183382"/>
                  </a:lnTo>
                  <a:lnTo>
                    <a:pt x="12700" y="3183382"/>
                  </a:lnTo>
                  <a:cubicBezTo>
                    <a:pt x="12700" y="3271901"/>
                    <a:pt x="84582" y="3343656"/>
                    <a:pt x="173355" y="3343656"/>
                  </a:cubicBezTo>
                  <a:lnTo>
                    <a:pt x="8449564" y="3343656"/>
                  </a:lnTo>
                  <a:cubicBezTo>
                    <a:pt x="8538337" y="3343656"/>
                    <a:pt x="8610219" y="3271901"/>
                    <a:pt x="8610219" y="3183382"/>
                  </a:cubicBezTo>
                  <a:lnTo>
                    <a:pt x="8610219" y="172974"/>
                  </a:lnTo>
                  <a:cubicBezTo>
                    <a:pt x="8610219" y="84455"/>
                    <a:pt x="8538337" y="12700"/>
                    <a:pt x="8449564" y="12700"/>
                  </a:cubicBezTo>
                  <a:lnTo>
                    <a:pt x="173355" y="12700"/>
                  </a:lnTo>
                  <a:lnTo>
                    <a:pt x="173355" y="6350"/>
                  </a:lnTo>
                  <a:lnTo>
                    <a:pt x="173355" y="12700"/>
                  </a:lnTo>
                  <a:cubicBezTo>
                    <a:pt x="84582" y="12700"/>
                    <a:pt x="12700" y="84455"/>
                    <a:pt x="12700" y="172974"/>
                  </a:cubicBezTo>
                  <a:close/>
                </a:path>
              </a:pathLst>
            </a:custGeom>
            <a:solidFill>
              <a:srgbClr val="B8BFD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661535" y="6307961"/>
            <a:ext cx="3288982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04155"/>
                </a:solidFill>
                <a:latin typeface="Corben"/>
              </a:rPr>
              <a:t>Regular Backups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61535" y="6832282"/>
            <a:ext cx="5700296" cy="1336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04155"/>
                </a:solidFill>
                <a:latin typeface="Arimo"/>
              </a:rPr>
              <a:t>Regularly backing up data ensures that it can be restored in the event of a security breach or system failure.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7490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708434" y="1965381"/>
            <a:ext cx="9538126" cy="805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>
                <a:solidFill>
                  <a:srgbClr val="1B1B27"/>
                </a:solidFill>
                <a:latin typeface="Corben"/>
              </a:rPr>
              <a:t>Cloud Computing and Storage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2547491" y="4249788"/>
            <a:ext cx="555426" cy="555426"/>
          </a:xfrm>
          <a:custGeom>
            <a:avLst/>
            <a:gdLst/>
            <a:ahLst/>
            <a:cxnLst/>
            <a:rect l="l" t="t" r="r" b="b"/>
            <a:pathLst>
              <a:path w="555426" h="555426">
                <a:moveTo>
                  <a:pt x="0" y="0"/>
                </a:moveTo>
                <a:lnTo>
                  <a:pt x="555427" y="0"/>
                </a:lnTo>
                <a:lnTo>
                  <a:pt x="555427" y="555426"/>
                </a:lnTo>
                <a:lnTo>
                  <a:pt x="0" y="555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638931" y="5109597"/>
            <a:ext cx="2802910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04155"/>
                </a:solidFill>
                <a:latin typeface="Corben"/>
              </a:rPr>
              <a:t>Scalability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38931" y="5633919"/>
            <a:ext cx="2802910" cy="1780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04155"/>
                </a:solidFill>
                <a:latin typeface="Arimo"/>
              </a:rPr>
              <a:t>Cloud services can quickly scale up or down to meet changing needs.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5949851" y="4249788"/>
            <a:ext cx="555426" cy="555426"/>
          </a:xfrm>
          <a:custGeom>
            <a:avLst/>
            <a:gdLst/>
            <a:ahLst/>
            <a:cxnLst/>
            <a:rect l="l" t="t" r="r" b="b"/>
            <a:pathLst>
              <a:path w="555426" h="555426">
                <a:moveTo>
                  <a:pt x="0" y="0"/>
                </a:moveTo>
                <a:lnTo>
                  <a:pt x="555427" y="0"/>
                </a:lnTo>
                <a:lnTo>
                  <a:pt x="555427" y="555426"/>
                </a:lnTo>
                <a:lnTo>
                  <a:pt x="0" y="5554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6041291" y="5109597"/>
            <a:ext cx="2802910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04155"/>
                </a:solidFill>
                <a:latin typeface="Corben"/>
              </a:rPr>
              <a:t>Accessibility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41291" y="5633919"/>
            <a:ext cx="2802910" cy="1780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04155"/>
                </a:solidFill>
                <a:latin typeface="Arimo"/>
              </a:rPr>
              <a:t>Data and applications are accessible from anywhere with an internet connection.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9352210" y="4249788"/>
            <a:ext cx="555426" cy="555426"/>
          </a:xfrm>
          <a:custGeom>
            <a:avLst/>
            <a:gdLst/>
            <a:ahLst/>
            <a:cxnLst/>
            <a:rect l="l" t="t" r="r" b="b"/>
            <a:pathLst>
              <a:path w="555426" h="555426">
                <a:moveTo>
                  <a:pt x="0" y="0"/>
                </a:moveTo>
                <a:lnTo>
                  <a:pt x="555426" y="0"/>
                </a:lnTo>
                <a:lnTo>
                  <a:pt x="555426" y="555426"/>
                </a:lnTo>
                <a:lnTo>
                  <a:pt x="0" y="5554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9443650" y="5109597"/>
            <a:ext cx="2802910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04155"/>
                </a:solidFill>
                <a:latin typeface="Corben"/>
              </a:rPr>
              <a:t>Cost-Efficiency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43650" y="5633919"/>
            <a:ext cx="2802910" cy="1780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04155"/>
                </a:solidFill>
                <a:latin typeface="Arimo"/>
              </a:rPr>
              <a:t>Cloud computing can reduce the need for on-premise hardware and IT staff.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12754570" y="4249788"/>
            <a:ext cx="555426" cy="555426"/>
          </a:xfrm>
          <a:custGeom>
            <a:avLst/>
            <a:gdLst/>
            <a:ahLst/>
            <a:cxnLst/>
            <a:rect l="l" t="t" r="r" b="b"/>
            <a:pathLst>
              <a:path w="555426" h="555426">
                <a:moveTo>
                  <a:pt x="0" y="0"/>
                </a:moveTo>
                <a:lnTo>
                  <a:pt x="555426" y="0"/>
                </a:lnTo>
                <a:lnTo>
                  <a:pt x="555426" y="555426"/>
                </a:lnTo>
                <a:lnTo>
                  <a:pt x="0" y="5554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12846010" y="5109597"/>
            <a:ext cx="2803059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04155"/>
                </a:solidFill>
                <a:latin typeface="Corben"/>
              </a:rPr>
              <a:t>Reliability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46010" y="5633919"/>
            <a:ext cx="2803059" cy="1780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04155"/>
                </a:solidFill>
                <a:latin typeface="Arimo"/>
              </a:rPr>
              <a:t>Cloud providers offer redundant systems and robust backup solutions.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60228" y="785605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7490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4572000" cy="10287000"/>
          </a:xfrm>
          <a:custGeom>
            <a:avLst/>
            <a:gdLst/>
            <a:ahLst/>
            <a:cxnLst/>
            <a:rect l="l" t="t" r="r" b="b"/>
            <a:pathLst>
              <a:path w="4572000" h="10287000">
                <a:moveTo>
                  <a:pt x="0" y="0"/>
                </a:moveTo>
                <a:lnTo>
                  <a:pt x="4572000" y="0"/>
                </a:lnTo>
                <a:lnTo>
                  <a:pt x="457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5613499" y="381059"/>
            <a:ext cx="7381459" cy="805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>
                <a:solidFill>
                  <a:srgbClr val="1B1B27"/>
                </a:solidFill>
                <a:latin typeface="Corben"/>
              </a:rPr>
              <a:t>Emerging Technologies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5613499" y="2452985"/>
            <a:ext cx="1388715" cy="2221855"/>
          </a:xfrm>
          <a:custGeom>
            <a:avLst/>
            <a:gdLst/>
            <a:ahLst/>
            <a:cxnLst/>
            <a:rect l="l" t="t" r="r" b="b"/>
            <a:pathLst>
              <a:path w="1388715" h="2221855">
                <a:moveTo>
                  <a:pt x="0" y="0"/>
                </a:moveTo>
                <a:lnTo>
                  <a:pt x="1388715" y="0"/>
                </a:lnTo>
                <a:lnTo>
                  <a:pt x="1388715" y="2221855"/>
                </a:lnTo>
                <a:lnTo>
                  <a:pt x="0" y="22218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6" r="-12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7510225" y="2757369"/>
            <a:ext cx="3288982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04155"/>
                </a:solidFill>
                <a:latin typeface="Corben"/>
              </a:rPr>
              <a:t>Artificial Intelligence</a:t>
            </a:r>
          </a:p>
        </p:txBody>
      </p:sp>
      <p:sp>
        <p:nvSpPr>
          <p:cNvPr id="9" name="TextBox 9"/>
          <p:cNvSpPr txBox="1"/>
          <p:nvPr/>
        </p:nvSpPr>
        <p:spPr>
          <a:xfrm rot="10800000" flipV="1">
            <a:off x="7619999" y="3729753"/>
            <a:ext cx="9535061" cy="400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dirty="0">
                <a:solidFill>
                  <a:srgbClr val="404155"/>
                </a:solidFill>
                <a:latin typeface="Arimo"/>
              </a:rPr>
              <a:t>AI systems can learn and make decisions without explicit programming.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5613499" y="4674840"/>
            <a:ext cx="1388715" cy="2221855"/>
          </a:xfrm>
          <a:custGeom>
            <a:avLst/>
            <a:gdLst/>
            <a:ahLst/>
            <a:cxnLst/>
            <a:rect l="l" t="t" r="r" b="b"/>
            <a:pathLst>
              <a:path w="1388715" h="2221855">
                <a:moveTo>
                  <a:pt x="0" y="0"/>
                </a:moveTo>
                <a:lnTo>
                  <a:pt x="1388715" y="0"/>
                </a:lnTo>
                <a:lnTo>
                  <a:pt x="1388715" y="2221855"/>
                </a:lnTo>
                <a:lnTo>
                  <a:pt x="0" y="22218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6" r="-12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7510225" y="4979224"/>
            <a:ext cx="3484394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04155"/>
                </a:solidFill>
                <a:latin typeface="Corben"/>
              </a:rPr>
              <a:t>Internet of Things (IoT)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5613499" y="6896695"/>
            <a:ext cx="1388715" cy="2221855"/>
          </a:xfrm>
          <a:custGeom>
            <a:avLst/>
            <a:gdLst/>
            <a:ahLst/>
            <a:cxnLst/>
            <a:rect l="l" t="t" r="r" b="b"/>
            <a:pathLst>
              <a:path w="1388715" h="2221855">
                <a:moveTo>
                  <a:pt x="0" y="0"/>
                </a:moveTo>
                <a:lnTo>
                  <a:pt x="1388715" y="0"/>
                </a:lnTo>
                <a:lnTo>
                  <a:pt x="1388715" y="2221855"/>
                </a:lnTo>
                <a:lnTo>
                  <a:pt x="0" y="22218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6" r="-12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7510225" y="7201079"/>
            <a:ext cx="3323809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404155"/>
                </a:solidFill>
                <a:latin typeface="Corben"/>
              </a:rPr>
              <a:t>Quantum Computing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91400" y="8217218"/>
            <a:ext cx="9763661" cy="400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 dirty="0">
                <a:solidFill>
                  <a:srgbClr val="404155"/>
                </a:solidFill>
                <a:latin typeface="Arimo"/>
              </a:rPr>
              <a:t>Leveraging the principles of quantum mechanics to perform computations.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E60500-6383-DC60-C050-503A7E390781}"/>
              </a:ext>
            </a:extLst>
          </p:cNvPr>
          <p:cNvSpPr txBox="1"/>
          <p:nvPr/>
        </p:nvSpPr>
        <p:spPr>
          <a:xfrm>
            <a:off x="7391400" y="5929104"/>
            <a:ext cx="8915400" cy="481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1800" dirty="0">
                <a:solidFill>
                  <a:srgbClr val="404155"/>
                </a:solidFill>
                <a:latin typeface="Arimo"/>
              </a:rPr>
              <a:t>Connected devices that can communicate and exchange data with each other.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7490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57016" y="1538346"/>
            <a:ext cx="11226135" cy="805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>
                <a:solidFill>
                  <a:srgbClr val="1B1B27"/>
                </a:solidFill>
                <a:latin typeface="Corben"/>
              </a:rPr>
              <a:t>Careers and Job Opportunities in IT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542729" y="3581697"/>
            <a:ext cx="13202542" cy="4546848"/>
            <a:chOff x="0" y="0"/>
            <a:chExt cx="17603390" cy="60624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603343" cy="6062472"/>
            </a:xfrm>
            <a:custGeom>
              <a:avLst/>
              <a:gdLst/>
              <a:ahLst/>
              <a:cxnLst/>
              <a:rect l="l" t="t" r="r" b="b"/>
              <a:pathLst>
                <a:path w="17603343" h="6062472">
                  <a:moveTo>
                    <a:pt x="0" y="172974"/>
                  </a:moveTo>
                  <a:cubicBezTo>
                    <a:pt x="0" y="77470"/>
                    <a:pt x="77597" y="0"/>
                    <a:pt x="173228" y="0"/>
                  </a:cubicBezTo>
                  <a:lnTo>
                    <a:pt x="17430114" y="0"/>
                  </a:lnTo>
                  <a:lnTo>
                    <a:pt x="17430114" y="6350"/>
                  </a:lnTo>
                  <a:lnTo>
                    <a:pt x="17430114" y="0"/>
                  </a:lnTo>
                  <a:cubicBezTo>
                    <a:pt x="17525746" y="0"/>
                    <a:pt x="17603343" y="77470"/>
                    <a:pt x="17603343" y="172974"/>
                  </a:cubicBezTo>
                  <a:lnTo>
                    <a:pt x="17596993" y="172974"/>
                  </a:lnTo>
                  <a:lnTo>
                    <a:pt x="17603343" y="172974"/>
                  </a:lnTo>
                  <a:lnTo>
                    <a:pt x="17603343" y="5889498"/>
                  </a:lnTo>
                  <a:lnTo>
                    <a:pt x="17596993" y="5889498"/>
                  </a:lnTo>
                  <a:lnTo>
                    <a:pt x="17603343" y="5889498"/>
                  </a:lnTo>
                  <a:cubicBezTo>
                    <a:pt x="17603343" y="5985002"/>
                    <a:pt x="17525746" y="6062472"/>
                    <a:pt x="17430114" y="6062472"/>
                  </a:cubicBezTo>
                  <a:lnTo>
                    <a:pt x="17430114" y="6056122"/>
                  </a:lnTo>
                  <a:lnTo>
                    <a:pt x="17430114" y="6062472"/>
                  </a:lnTo>
                  <a:lnTo>
                    <a:pt x="173228" y="6062472"/>
                  </a:lnTo>
                  <a:lnTo>
                    <a:pt x="173228" y="6056122"/>
                  </a:lnTo>
                  <a:lnTo>
                    <a:pt x="173228" y="6062472"/>
                  </a:lnTo>
                  <a:cubicBezTo>
                    <a:pt x="77597" y="6062472"/>
                    <a:pt x="0" y="5985002"/>
                    <a:pt x="0" y="5889498"/>
                  </a:cubicBezTo>
                  <a:lnTo>
                    <a:pt x="0" y="172974"/>
                  </a:lnTo>
                  <a:lnTo>
                    <a:pt x="6350" y="172974"/>
                  </a:lnTo>
                  <a:lnTo>
                    <a:pt x="0" y="172974"/>
                  </a:lnTo>
                  <a:moveTo>
                    <a:pt x="12700" y="172974"/>
                  </a:moveTo>
                  <a:lnTo>
                    <a:pt x="12700" y="5889498"/>
                  </a:lnTo>
                  <a:lnTo>
                    <a:pt x="6350" y="5889498"/>
                  </a:lnTo>
                  <a:lnTo>
                    <a:pt x="12700" y="5889498"/>
                  </a:lnTo>
                  <a:cubicBezTo>
                    <a:pt x="12700" y="5978017"/>
                    <a:pt x="84582" y="6049772"/>
                    <a:pt x="173228" y="6049772"/>
                  </a:cubicBezTo>
                  <a:lnTo>
                    <a:pt x="17430114" y="6049772"/>
                  </a:lnTo>
                  <a:cubicBezTo>
                    <a:pt x="17518760" y="6049772"/>
                    <a:pt x="17590643" y="5978017"/>
                    <a:pt x="17590643" y="5889498"/>
                  </a:cubicBezTo>
                  <a:lnTo>
                    <a:pt x="17590643" y="172974"/>
                  </a:lnTo>
                  <a:cubicBezTo>
                    <a:pt x="17590643" y="84455"/>
                    <a:pt x="17518760" y="12700"/>
                    <a:pt x="17430114" y="12700"/>
                  </a:cubicBezTo>
                  <a:lnTo>
                    <a:pt x="173228" y="12700"/>
                  </a:lnTo>
                  <a:lnTo>
                    <a:pt x="173228" y="6350"/>
                  </a:lnTo>
                  <a:lnTo>
                    <a:pt x="173228" y="12700"/>
                  </a:lnTo>
                  <a:cubicBezTo>
                    <a:pt x="84582" y="12700"/>
                    <a:pt x="12700" y="84455"/>
                    <a:pt x="12700" y="172974"/>
                  </a:cubicBez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57016" y="3595985"/>
            <a:ext cx="13173967" cy="796379"/>
            <a:chOff x="0" y="0"/>
            <a:chExt cx="17565290" cy="10618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565243" cy="1061847"/>
            </a:xfrm>
            <a:custGeom>
              <a:avLst/>
              <a:gdLst/>
              <a:ahLst/>
              <a:cxnLst/>
              <a:rect l="l" t="t" r="r" b="b"/>
              <a:pathLst>
                <a:path w="17565243" h="1061847">
                  <a:moveTo>
                    <a:pt x="0" y="0"/>
                  </a:moveTo>
                  <a:lnTo>
                    <a:pt x="17565243" y="0"/>
                  </a:lnTo>
                  <a:lnTo>
                    <a:pt x="17565243" y="1061847"/>
                  </a:lnTo>
                  <a:lnTo>
                    <a:pt x="0" y="1061847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926169" y="3722519"/>
            <a:ext cx="5843915" cy="448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04155"/>
                </a:solidFill>
                <a:latin typeface="Arimo"/>
              </a:rPr>
              <a:t>Software Developer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17916" y="3722519"/>
            <a:ext cx="5843915" cy="448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04155"/>
                </a:solidFill>
                <a:latin typeface="Arimo"/>
              </a:rPr>
              <a:t>Designs and develops software applications.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557016" y="4392365"/>
            <a:ext cx="13173967" cy="1240631"/>
            <a:chOff x="0" y="0"/>
            <a:chExt cx="17565290" cy="16541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565243" cy="1654175"/>
            </a:xfrm>
            <a:custGeom>
              <a:avLst/>
              <a:gdLst/>
              <a:ahLst/>
              <a:cxnLst/>
              <a:rect l="l" t="t" r="r" b="b"/>
              <a:pathLst>
                <a:path w="17565243" h="1654175">
                  <a:moveTo>
                    <a:pt x="0" y="0"/>
                  </a:moveTo>
                  <a:lnTo>
                    <a:pt x="17565243" y="0"/>
                  </a:lnTo>
                  <a:lnTo>
                    <a:pt x="17565243" y="1654175"/>
                  </a:lnTo>
                  <a:lnTo>
                    <a:pt x="0" y="1654175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926169" y="4518899"/>
            <a:ext cx="5843915" cy="44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04155"/>
                </a:solidFill>
                <a:latin typeface="Arimo"/>
              </a:rPr>
              <a:t>Network Administrator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17916" y="4518899"/>
            <a:ext cx="5843915" cy="8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04155"/>
                </a:solidFill>
                <a:latin typeface="Arimo"/>
              </a:rPr>
              <a:t>Responsible for maintaining and securing computer networks.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557016" y="5632996"/>
            <a:ext cx="13173967" cy="1240631"/>
            <a:chOff x="0" y="0"/>
            <a:chExt cx="17565290" cy="16541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565243" cy="1654175"/>
            </a:xfrm>
            <a:custGeom>
              <a:avLst/>
              <a:gdLst/>
              <a:ahLst/>
              <a:cxnLst/>
              <a:rect l="l" t="t" r="r" b="b"/>
              <a:pathLst>
                <a:path w="17565243" h="1654175">
                  <a:moveTo>
                    <a:pt x="0" y="0"/>
                  </a:moveTo>
                  <a:lnTo>
                    <a:pt x="17565243" y="0"/>
                  </a:lnTo>
                  <a:lnTo>
                    <a:pt x="17565243" y="1654175"/>
                  </a:lnTo>
                  <a:lnTo>
                    <a:pt x="0" y="1654175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926169" y="5759530"/>
            <a:ext cx="5843915" cy="448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04155"/>
                </a:solidFill>
                <a:latin typeface="Arimo"/>
              </a:rPr>
              <a:t>Cybersecurity Analyst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17916" y="5759530"/>
            <a:ext cx="5843915" cy="8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04155"/>
                </a:solidFill>
                <a:latin typeface="Arimo"/>
              </a:rPr>
              <a:t>Identifies and mitigates cyber threats to protect an organization's systems and data.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557016" y="6873627"/>
            <a:ext cx="13173967" cy="1240631"/>
            <a:chOff x="0" y="0"/>
            <a:chExt cx="17565290" cy="16541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565243" cy="1654175"/>
            </a:xfrm>
            <a:custGeom>
              <a:avLst/>
              <a:gdLst/>
              <a:ahLst/>
              <a:cxnLst/>
              <a:rect l="l" t="t" r="r" b="b"/>
              <a:pathLst>
                <a:path w="17565243" h="1654175">
                  <a:moveTo>
                    <a:pt x="0" y="0"/>
                  </a:moveTo>
                  <a:lnTo>
                    <a:pt x="17565243" y="0"/>
                  </a:lnTo>
                  <a:lnTo>
                    <a:pt x="17565243" y="1654175"/>
                  </a:lnTo>
                  <a:lnTo>
                    <a:pt x="0" y="1654175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926169" y="7000161"/>
            <a:ext cx="5843915" cy="448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04155"/>
                </a:solidFill>
                <a:latin typeface="Arimo"/>
              </a:rPr>
              <a:t>Data Scientist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17916" y="7000161"/>
            <a:ext cx="5843915" cy="8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404155"/>
                </a:solidFill>
                <a:latin typeface="Arimo"/>
              </a:rPr>
              <a:t>Analyzes and interprets complex data to uncover insights and drive decision-making.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518</Words>
  <Application>Microsoft Office PowerPoint</Application>
  <PresentationFormat>Custom</PresentationFormat>
  <Paragraphs>88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Arimo</vt:lpstr>
      <vt:lpstr>Corben</vt:lpstr>
      <vt:lpstr>Arial</vt:lpstr>
      <vt:lpstr>Calibri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Untitled.pptx</dc:title>
  <cp:lastModifiedBy>Harshil Patel</cp:lastModifiedBy>
  <cp:revision>2</cp:revision>
  <dcterms:created xsi:type="dcterms:W3CDTF">2006-08-16T00:00:00Z</dcterms:created>
  <dcterms:modified xsi:type="dcterms:W3CDTF">2024-04-27T04:59:54Z</dcterms:modified>
  <dc:identifier>DAGCmtHJ1Os</dc:identifier>
</cp:coreProperties>
</file>